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7" r:id="rId2"/>
    <p:sldId id="258" r:id="rId3"/>
    <p:sldId id="259" r:id="rId4"/>
    <p:sldId id="260" r:id="rId5"/>
    <p:sldId id="2147483372" r:id="rId6"/>
    <p:sldId id="272" r:id="rId7"/>
    <p:sldId id="2147483373" r:id="rId8"/>
    <p:sldId id="2147483374" r:id="rId9"/>
    <p:sldId id="2147483377" r:id="rId10"/>
    <p:sldId id="2147483376" r:id="rId11"/>
    <p:sldId id="2147483375" r:id="rId12"/>
    <p:sldId id="2147483378" r:id="rId13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003"/>
    <p:restoredTop sz="93360"/>
  </p:normalViewPr>
  <p:slideViewPr>
    <p:cSldViewPr snapToGrid="0">
      <p:cViewPr varScale="1">
        <p:scale>
          <a:sx n="100" d="100"/>
          <a:sy n="100" d="100"/>
        </p:scale>
        <p:origin x="3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87029-3A32-404F-93EE-9730857E41F8}" type="datetimeFigureOut">
              <a:rPr lang="en-CN" smtClean="0"/>
              <a:t>2025/4/14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7DA69D-5F3B-9248-A7CF-DCC9D608D52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77532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Here at Amazon Web Services, we like to think of the fundamentals for generative AI as a 3-layer stack that supports our customers’ unique use case needs, wherever they are in their gen AI journey.</a:t>
            </a:r>
          </a:p>
          <a:p>
            <a:endParaRPr lang="en-US" sz="1200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u="sng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Bottom Layer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u="none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On the bottom, these are the most comprehensive infrastructure services to build and train AI models. Customers use managed infrastructure services like Amazon </a:t>
            </a:r>
            <a:r>
              <a:rPr lang="en-US" sz="1200" i="0" u="none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SageMaker</a:t>
            </a:r>
            <a:r>
              <a:rPr lang="en-US" sz="1200" i="0" u="none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and high-performance compute services to quickly (and cost-effectively) build and train AI models.</a:t>
            </a:r>
            <a:endParaRPr lang="en-US" sz="1200" i="0" u="none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12872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0" u="sng" kern="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lvl="0" indent="0" algn="l" defTabSz="12872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u="sng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Middle layer:</a:t>
            </a:r>
          </a:p>
          <a:p>
            <a:pPr marL="0" marR="0" lvl="0" indent="0" algn="l" defTabSz="12872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u="none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 the middle, customers use services like Amazon Bedrock to build generative AI applications…</a:t>
            </a:r>
          </a:p>
          <a:p>
            <a:pPr marL="0" marR="0" lvl="0" indent="0" algn="l" defTabSz="12872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i="0" u="sng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Top layer: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sz="1800" i="0" u="none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And finally, at the top, customers use applications to boost productivity like Amazon Q Business for insights and automation, and Amazon Q Developer for accelerating the software development life cycle.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819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4400" b="0" i="0" dirty="0">
                <a:effectLst/>
                <a:latin typeface="Amazon Ember Display" panose="020F0603020204020204" pitchFamily="34" charset="0"/>
              </a:rPr>
              <a:t>Amazon Q Developer is the most capable generative AI–powered assistant for software development, </a:t>
            </a:r>
            <a:r>
              <a:rPr lang="en-US" sz="3200" b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and is transforming how builders work with AWS.</a:t>
            </a:r>
          </a:p>
          <a:p>
            <a:pPr algn="l"/>
            <a:endParaRPr lang="en-US" sz="3200" b="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algn="l"/>
            <a:r>
              <a:rPr lang="en-US" sz="3200" b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Q Developer has best in-class security scanning and remediation, and it has the highest reported code acceptance rate of any coding assistant that suggests multi-line code, with customers like National Australia Bank reporting up to 50% of code suggestions accepted. Amazon Q Developer’s unique generative AI capabilities support development far beyond coding. Q Developer is uniquely capable of accelerating software development by as much as 80% by going far beyond coding recommendations to autonomously planning and executing multi-step projects; like building a new application feature or modernizing a legacy application.</a:t>
            </a:r>
            <a:endParaRPr lang="en-US" sz="3200" b="0" i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/>
            <a:endParaRPr lang="en-US" sz="3200" b="0" i="0" dirty="0">
              <a:effectLst/>
              <a:latin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i="0" dirty="0"/>
              <a:t>From writing code or performing advanced upgrades in the IDE, to chatting about architectural best practices in the AWS console, </a:t>
            </a:r>
            <a:r>
              <a:rPr lang="en-US" sz="4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we’re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taking a more end-to-end approach by solving problems across the software development lifecycle.</a:t>
            </a:r>
          </a:p>
          <a:p>
            <a:pPr marL="0" marR="0"/>
            <a:b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</a:b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710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C357A3-3AAE-7F4A-8AA9-8B2BBE2982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0710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6811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ddonate/Desktop/AWS-CS-0000_2020_BRAND-PATTERN/_WORKING/Blueprint_blocks_C/_ASSETS_PPT/AWS-Core-Brand_PPT-Divider_Squid_C-01_RED-ORANGE_1280x720_Cluster-A_2x.png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5F5D65B-6FDE-C9C6-7E84-7C795EACEF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32" y="1299"/>
            <a:ext cx="12202744" cy="686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6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485900"/>
            <a:ext cx="11429999" cy="47625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303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20D64C-347D-4308-9EE0-AAC38B6F0B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327573-0BA7-4721-BCAD-217CEB3B59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6265334" y="0"/>
            <a:ext cx="5926666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04800"/>
            <a:ext cx="5562601" cy="120032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and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828800"/>
            <a:ext cx="5562601" cy="44196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B2582F-3FE9-42AC-8572-5C27E1A8E5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48400" y="0"/>
            <a:ext cx="59436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(or paste) to insert picture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05C454-8479-46E2-B74B-C59644F4BFE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1"/>
            <a:ext cx="80304" cy="6858000"/>
          </a:xfrm>
          <a:prstGeom prst="rect">
            <a:avLst/>
          </a:prstGeom>
        </p:spPr>
      </p:pic>
      <p:pic>
        <p:nvPicPr>
          <p:cNvPr id="4" name="图片 3" descr="文本, 徽标&#10;&#10;描述已自动生成">
            <a:extLst>
              <a:ext uri="{FF2B5EF4-FFF2-40B4-BE49-F238E27FC236}">
                <a16:creationId xmlns:a16="http://schemas.microsoft.com/office/drawing/2014/main" id="{7D408E22-09D4-6808-1484-EB096411AAF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857" y="6385674"/>
            <a:ext cx="768464" cy="35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45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1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485900"/>
            <a:ext cx="11429999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29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485900"/>
            <a:ext cx="11429999" cy="47625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CBB3C-A513-466E-B53F-E5E5781263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977900"/>
            <a:ext cx="11430000" cy="258532"/>
          </a:xfrm>
        </p:spPr>
        <p:txBody>
          <a:bodyPr/>
          <a:lstStyle>
            <a:lvl1pPr marL="0" indent="0"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70275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64">
          <p15:clr>
            <a:srgbClr val="9FCC3B"/>
          </p15:clr>
        </p15:guide>
        <p15:guide id="2" orient="horz" pos="1152">
          <p15:clr>
            <a:srgbClr val="9FCC3B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485900"/>
            <a:ext cx="11429999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3DDF9C-7004-4F4E-8707-3F8553760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977900"/>
            <a:ext cx="11430000" cy="258532"/>
          </a:xfrm>
        </p:spPr>
        <p:txBody>
          <a:bodyPr/>
          <a:lstStyle>
            <a:lvl1pPr marL="0" indent="0"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207490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64">
          <p15:clr>
            <a:srgbClr val="9FCC3B"/>
          </p15:clr>
        </p15:guide>
        <p15:guide id="2" orient="horz" pos="1152">
          <p15:clr>
            <a:srgbClr val="9FCC3B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0999" y="1485900"/>
            <a:ext cx="5476875" cy="47625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4" y="1485900"/>
            <a:ext cx="5476875" cy="47625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65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背景图案&#10;&#10;描述已自动生成">
            <a:extLst>
              <a:ext uri="{FF2B5EF4-FFF2-40B4-BE49-F238E27FC236}">
                <a16:creationId xmlns:a16="http://schemas.microsoft.com/office/drawing/2014/main" id="{2F92C2D8-53AB-6B39-A6E4-69A7BC8B98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290"/>
            <a:ext cx="12194316" cy="6856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202" y="1991937"/>
            <a:ext cx="9004300" cy="2086725"/>
          </a:xfrm>
        </p:spPr>
        <p:txBody>
          <a:bodyPr anchor="b" anchorCtr="0"/>
          <a:lstStyle>
            <a:lvl1pPr>
              <a:defRPr sz="4800"/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202" y="4622800"/>
            <a:ext cx="9004300" cy="4247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b="1"/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8202" y="5087204"/>
            <a:ext cx="9004300" cy="341632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44773D3-9693-43F1-AB54-22E05A188A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88639" y="1981200"/>
            <a:ext cx="309563" cy="30956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1289050" ty="-1289050" sx="35000" sy="35000" flip="none" algn="ctr"/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0BA8BABF-B0F1-4409-8061-BAE6D0CCE73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 flipH="1" flipV="1">
            <a:off x="3602573" y="3357776"/>
            <a:ext cx="309563" cy="309563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tile tx="-1289050" ty="-1289050" sx="35000" sy="35000" flip="none" algn="ctr"/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pic>
        <p:nvPicPr>
          <p:cNvPr id="3" name="图片 2" descr="文本, 徽标&#10;&#10;描述已自动生成">
            <a:extLst>
              <a:ext uri="{FF2B5EF4-FFF2-40B4-BE49-F238E27FC236}">
                <a16:creationId xmlns:a16="http://schemas.microsoft.com/office/drawing/2014/main" id="{F6FEAF47-885B-0F20-522F-D887EB1F532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857" y="6385674"/>
            <a:ext cx="768464" cy="35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1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80CDD5A8-211B-E345-8355-0DFCF8D1EE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E63AF4-E728-4CAB-AB13-4A7CB952B48F}"/>
              </a:ext>
            </a:extLst>
          </p:cNvPr>
          <p:cNvSpPr txBox="1"/>
          <p:nvPr userDrawn="1"/>
        </p:nvSpPr>
        <p:spPr bwMode="white">
          <a:xfrm>
            <a:off x="244996" y="2198974"/>
            <a:ext cx="8470901" cy="1587500"/>
          </a:xfrm>
          <a:prstGeom prst="rect">
            <a:avLst/>
          </a:prstGeom>
          <a:noFill/>
        </p:spPr>
        <p:txBody>
          <a:bodyPr lIns="182880" tIns="91440" rIns="146304" bIns="91440"/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sz="9600" b="1" i="0" spc="-300" dirty="0">
                <a:solidFill>
                  <a:schemeClr val="tx1"/>
                </a:solidFill>
                <a:latin typeface="+mn-lt"/>
                <a:ea typeface="Amazon Ember Heavy" panose="020B0603020204020204" pitchFamily="34" charset="0"/>
                <a:cs typeface="Amazon Ember Heavy" panose="020B0603020204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07507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_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CC5A18C-E55B-8242-9A52-05588436727F}"/>
              </a:ext>
            </a:extLst>
          </p:cNvPr>
          <p:cNvPicPr>
            <a:picLocks noChangeAspect="1"/>
          </p:cNvPicPr>
          <p:nvPr userDrawn="1"/>
        </p:nvPicPr>
        <p:blipFill>
          <a:blip r:embed="rId2" r:link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10363200" cy="1240140"/>
          </a:xfrm>
        </p:spPr>
        <p:txBody>
          <a:bodyPr anchor="ctr">
            <a:noAutofit/>
          </a:bodyPr>
          <a:lstStyle>
            <a:lvl1pPr algn="l">
              <a:defRPr sz="5333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3514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0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48"/>
            <a:ext cx="11262360" cy="72765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123" y="1371600"/>
            <a:ext cx="11262360" cy="47385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990560" indent="-380985">
              <a:buFont typeface="Arial"/>
              <a:buChar char="•"/>
              <a:defRPr>
                <a:solidFill>
                  <a:schemeClr val="tx2"/>
                </a:solidFill>
              </a:defRPr>
            </a:lvl2pPr>
            <a:lvl3pPr marL="1523939" indent="-304788">
              <a:buFont typeface="Arial"/>
              <a:buChar char="•"/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0262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背景图案&#10;&#10;描述已自动生成">
            <a:extLst>
              <a:ext uri="{FF2B5EF4-FFF2-40B4-BE49-F238E27FC236}">
                <a16:creationId xmlns:a16="http://schemas.microsoft.com/office/drawing/2014/main" id="{B6FB5992-D216-2512-C542-737AED2DE5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00"/>
            <a:ext cx="12194316" cy="68567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574739FD-4F1E-FDA0-3DDA-AE8F71BB269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0"/>
                </a:schemeClr>
              </a:gs>
              <a:gs pos="20000">
                <a:srgbClr val="000000"/>
              </a:gs>
              <a:gs pos="100000">
                <a:schemeClr val="bg1">
                  <a:lumMod val="68000"/>
                  <a:alpha val="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0" y="2608370"/>
            <a:ext cx="9144000" cy="1524571"/>
          </a:xfrm>
        </p:spPr>
        <p:txBody>
          <a:bodyPr wrap="square" anchor="t" anchorCtr="0"/>
          <a:lstStyle>
            <a:lvl1pPr algn="l">
              <a:defRPr sz="4800" b="1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0" y="1981200"/>
            <a:ext cx="9144000" cy="258532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1200" b="1" i="0" cap="all" spc="300" baseline="0">
                <a:solidFill>
                  <a:srgbClr val="31C8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Legal info placeholder (editor use only)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1" y="1491342"/>
            <a:ext cx="9144000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>
                <a:solidFill>
                  <a:srgbClr val="31C8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4622800"/>
            <a:ext cx="9144000" cy="40640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029200"/>
            <a:ext cx="9144000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6" name="图片 5" descr="文本, 徽标&#10;&#10;描述已自动生成">
            <a:extLst>
              <a:ext uri="{FF2B5EF4-FFF2-40B4-BE49-F238E27FC236}">
                <a16:creationId xmlns:a16="http://schemas.microsoft.com/office/drawing/2014/main" id="{2502A2FB-C86F-9A56-BDEC-5148B190F1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117" y="219738"/>
            <a:ext cx="1804188" cy="82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>
          <p15:clr>
            <a:srgbClr val="FBAE40"/>
          </p15:clr>
        </p15:guide>
        <p15:guide id="2" pos="6000">
          <p15:clr>
            <a:srgbClr val="FBAE40"/>
          </p15:clr>
        </p15:guide>
        <p15:guide id="3" orient="horz" pos="2904">
          <p15:clr>
            <a:srgbClr val="FBAE40"/>
          </p15:clr>
        </p15:guide>
        <p15:guide id="4" orient="horz" pos="163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wo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背景图案&#10;&#10;描述已自动生成">
            <a:extLst>
              <a:ext uri="{FF2B5EF4-FFF2-40B4-BE49-F238E27FC236}">
                <a16:creationId xmlns:a16="http://schemas.microsoft.com/office/drawing/2014/main" id="{455D0871-3951-CBF3-E6A2-1DD3396DDE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00"/>
            <a:ext cx="12194316" cy="68567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8824E584-C283-A6E4-D1E5-9AB3093FC52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0"/>
                </a:schemeClr>
              </a:gs>
              <a:gs pos="20000">
                <a:srgbClr val="000000"/>
              </a:gs>
              <a:gs pos="100000">
                <a:schemeClr val="bg1">
                  <a:lumMod val="68000"/>
                  <a:alpha val="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0" y="2608370"/>
            <a:ext cx="9144000" cy="1524571"/>
          </a:xfrm>
        </p:spPr>
        <p:txBody>
          <a:bodyPr wrap="square" anchor="t" anchorCtr="0"/>
          <a:lstStyle>
            <a:lvl1pPr algn="l">
              <a:defRPr sz="4800" b="1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0" y="1981200"/>
            <a:ext cx="9144000" cy="258532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1200" b="1" i="0" cap="all" spc="300" baseline="0">
                <a:solidFill>
                  <a:srgbClr val="31C8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Legal info placeholder (editor use only)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029200"/>
            <a:ext cx="4025900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9A53608C-BC1B-4230-9749-DCC8F65E283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62500" y="4622800"/>
            <a:ext cx="4025900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F8E2DE9-BE11-42F7-9EF2-9F9BECFEF9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62500" y="5029200"/>
            <a:ext cx="4025900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03CF9C00-615C-4B3B-B347-65EB730F78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1" y="1491342"/>
            <a:ext cx="9144000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49523DA-4A51-497E-92C7-CF95A7A66E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4622800"/>
            <a:ext cx="4025900" cy="40640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pic>
        <p:nvPicPr>
          <p:cNvPr id="4" name="图片 3" descr="文本, 徽标&#10;&#10;描述已自动生成">
            <a:extLst>
              <a:ext uri="{FF2B5EF4-FFF2-40B4-BE49-F238E27FC236}">
                <a16:creationId xmlns:a16="http://schemas.microsoft.com/office/drawing/2014/main" id="{1135116B-0BBF-EB9C-39E3-414968AE0F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857" y="6385674"/>
            <a:ext cx="768464" cy="35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20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>
          <p15:clr>
            <a:srgbClr val="FBAE40"/>
          </p15:clr>
        </p15:guide>
        <p15:guide id="2" pos="6000">
          <p15:clr>
            <a:srgbClr val="FBAE40"/>
          </p15:clr>
        </p15:guide>
        <p15:guide id="3" orient="horz" pos="2904">
          <p15:clr>
            <a:srgbClr val="FBAE40"/>
          </p15:clr>
        </p15:guide>
        <p15:guide id="4" orient="horz" pos="163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hree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背景图案&#10;&#10;描述已自动生成">
            <a:extLst>
              <a:ext uri="{FF2B5EF4-FFF2-40B4-BE49-F238E27FC236}">
                <a16:creationId xmlns:a16="http://schemas.microsoft.com/office/drawing/2014/main" id="{A739CBF1-8B65-F99D-D30F-99B2BABEA2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00"/>
            <a:ext cx="12194316" cy="68567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10E9943D-C9DB-A2D4-1A08-1FA595B8DAB9}"/>
              </a:ext>
            </a:extLst>
          </p:cNvPr>
          <p:cNvSpPr/>
          <p:nvPr userDrawn="1"/>
        </p:nvSpPr>
        <p:spPr>
          <a:xfrm>
            <a:off x="0" y="130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0"/>
                </a:schemeClr>
              </a:gs>
              <a:gs pos="20000">
                <a:srgbClr val="000000"/>
              </a:gs>
              <a:gs pos="100000">
                <a:schemeClr val="bg1">
                  <a:lumMod val="68000"/>
                  <a:alpha val="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0" y="2608370"/>
            <a:ext cx="9144000" cy="1524571"/>
          </a:xfrm>
        </p:spPr>
        <p:txBody>
          <a:bodyPr wrap="square" anchor="t" anchorCtr="0"/>
          <a:lstStyle>
            <a:lvl1pPr algn="l">
              <a:defRPr sz="4800" b="1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0" y="1981200"/>
            <a:ext cx="9144000" cy="258532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1200" b="1" i="0" cap="all" spc="300" baseline="0">
                <a:solidFill>
                  <a:srgbClr val="31C8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Legal info placeholder (editor use only)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029200"/>
            <a:ext cx="2986088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9A53608C-BC1B-4230-9749-DCC8F65E283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4400" y="4622801"/>
            <a:ext cx="2986088" cy="40640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F8E2DE9-BE11-42F7-9EF2-9F9BECFEF9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4400" y="5029200"/>
            <a:ext cx="2986088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92EA97E1-FCDC-4CCD-B17F-956E335BB6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34150" y="4622801"/>
            <a:ext cx="2986088" cy="40640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0AC0D4D7-101C-4254-8AC8-372BE24FCC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34150" y="5029200"/>
            <a:ext cx="2986088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C344CD4C-DA6E-48BA-A4DB-CF5CFDA0AA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1" y="1491342"/>
            <a:ext cx="9144000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4A4962B8-F430-410C-AD89-B65843C5D7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4622800"/>
            <a:ext cx="2986088" cy="40640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pic>
        <p:nvPicPr>
          <p:cNvPr id="4" name="图片 3" descr="文本, 徽标&#10;&#10;描述已自动生成">
            <a:extLst>
              <a:ext uri="{FF2B5EF4-FFF2-40B4-BE49-F238E27FC236}">
                <a16:creationId xmlns:a16="http://schemas.microsoft.com/office/drawing/2014/main" id="{89847FCA-AF93-3DF8-13B6-42EFBDC34A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857" y="6385674"/>
            <a:ext cx="768464" cy="35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3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>
          <p15:clr>
            <a:srgbClr val="FBAE40"/>
          </p15:clr>
        </p15:guide>
        <p15:guide id="2" pos="6000">
          <p15:clr>
            <a:srgbClr val="FBAE40"/>
          </p15:clr>
        </p15:guide>
        <p15:guide id="3" orient="horz" pos="2904">
          <p15:clr>
            <a:srgbClr val="FBAE40"/>
          </p15:clr>
        </p15:guide>
        <p15:guide id="4" orient="horz" pos="163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1CB6-D820-4A96-8204-600D7D956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19790"/>
            <a:ext cx="11430000" cy="6463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1485900"/>
            <a:ext cx="11430000" cy="4762500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/>
            </a:lvl1pPr>
            <a:lvl2pPr marL="0" indent="0">
              <a:spcAft>
                <a:spcPts val="3000"/>
              </a:spcAft>
              <a:buNone/>
              <a:defRPr sz="2400"/>
            </a:lvl2pPr>
            <a:lvl3pPr marL="0" indent="0">
              <a:spcAft>
                <a:spcPts val="3000"/>
              </a:spcAft>
              <a:buNone/>
              <a:defRPr sz="2400"/>
            </a:lvl3pPr>
            <a:lvl4pPr marL="0" indent="0">
              <a:spcAft>
                <a:spcPts val="3000"/>
              </a:spcAft>
              <a:buNone/>
              <a:defRPr sz="2400"/>
            </a:lvl4pPr>
            <a:lvl5pPr marL="0" indent="0">
              <a:spcAft>
                <a:spcPts val="3000"/>
              </a:spcAft>
              <a:buNone/>
              <a:defRPr sz="2400"/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435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371875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610BC5-035A-45BD-94E6-8833F60E8F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80304" cy="6858000"/>
          </a:xfrm>
          <a:prstGeom prst="rect">
            <a:avLst/>
          </a:prstGeom>
        </p:spPr>
      </p:pic>
      <p:pic>
        <p:nvPicPr>
          <p:cNvPr id="6" name="图片 5" descr="背景图案&#10;&#10;描述已自动生成">
            <a:extLst>
              <a:ext uri="{FF2B5EF4-FFF2-40B4-BE49-F238E27FC236}">
                <a16:creationId xmlns:a16="http://schemas.microsoft.com/office/drawing/2014/main" id="{0FE9809F-3B63-918E-343A-FFB1ECA731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316" y="1300"/>
            <a:ext cx="12194316" cy="68567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6B4176D-5847-CA9E-8A8D-173AB841BBEE}"/>
              </a:ext>
            </a:extLst>
          </p:cNvPr>
          <p:cNvSpPr/>
          <p:nvPr userDrawn="1"/>
        </p:nvSpPr>
        <p:spPr>
          <a:xfrm>
            <a:off x="-2316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0"/>
                </a:schemeClr>
              </a:gs>
              <a:gs pos="20000">
                <a:srgbClr val="000000"/>
              </a:gs>
              <a:gs pos="100000">
                <a:schemeClr val="bg1">
                  <a:lumMod val="68000"/>
                  <a:alpha val="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pic>
        <p:nvPicPr>
          <p:cNvPr id="3" name="图片 2" descr="文本, 徽标&#10;&#10;描述已自动生成">
            <a:extLst>
              <a:ext uri="{FF2B5EF4-FFF2-40B4-BE49-F238E27FC236}">
                <a16:creationId xmlns:a16="http://schemas.microsoft.com/office/drawing/2014/main" id="{BB08EF6E-82AE-7165-203D-1B5FC28ABF1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857" y="6385674"/>
            <a:ext cx="768464" cy="35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4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04800"/>
            <a:ext cx="11430000" cy="6463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213DF-CEC6-4F46-9CD4-5ED4A416A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977900"/>
            <a:ext cx="11430000" cy="258532"/>
          </a:xfrm>
        </p:spPr>
        <p:txBody>
          <a:bodyPr/>
          <a:lstStyle>
            <a:lvl1pPr marL="0" indent="0"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1512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64">
          <p15:clr>
            <a:srgbClr val="9FCC3B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83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4B9D35E-D40C-4379-9E3A-608F2B945674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6CC99-EC41-4647-BD17-9EFC9AA4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646331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28EF9-1BCD-42D2-8B21-6150BBD86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0999" y="1485900"/>
            <a:ext cx="11429999" cy="2009781"/>
          </a:xfrm>
          <a:prstGeom prst="rect">
            <a:avLst/>
          </a:prstGeom>
        </p:spPr>
        <p:txBody>
          <a:bodyPr vert="horz" lIns="0" tIns="45720" rIns="0" bIns="45720" rtlCol="0">
            <a:sp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84D14-2EC8-4252-96DA-F75A75EAF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953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18714-7893-4A3A-9130-79EF6BF69A14}" type="datetimeFigureOut">
              <a:rPr lang="en-US" smtClean="0"/>
              <a:pPr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B18F2-2506-4A8B-983C-1A77A245E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953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5A29-F4EF-4A12-9095-1B88A1BDD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953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48DEFA-F6EC-4A9C-98D7-BB1ADB81D55C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0" y="1"/>
            <a:ext cx="80304" cy="6858000"/>
          </a:xfrm>
          <a:prstGeom prst="rect">
            <a:avLst/>
          </a:prstGeom>
        </p:spPr>
      </p:pic>
      <p:pic>
        <p:nvPicPr>
          <p:cNvPr id="13" name="图片 12" descr="文本, 徽标&#10;&#10;描述已自动生成">
            <a:extLst>
              <a:ext uri="{FF2B5EF4-FFF2-40B4-BE49-F238E27FC236}">
                <a16:creationId xmlns:a16="http://schemas.microsoft.com/office/drawing/2014/main" id="{15ADCD65-897A-BE4D-B910-3D9C1446A39C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857" y="6385674"/>
            <a:ext cx="768464" cy="35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179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82" r:id="rId18"/>
    <p:sldLayoutId id="2147483683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1pPr>
      <a:lvl2pPr marL="5143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2pPr>
      <a:lvl3pPr marL="8572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mazon Ember" panose="020B0603020204020204" pitchFamily="34" charset="0"/>
        <a:buChar char="–"/>
        <a:defRPr sz="180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3pPr>
      <a:lvl4pPr marL="1085850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4pPr>
      <a:lvl5pPr marL="1314450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40">
          <p15:clr>
            <a:srgbClr val="F26B43"/>
          </p15:clr>
        </p15:guide>
        <p15:guide id="2" pos="7440">
          <p15:clr>
            <a:srgbClr val="F26B43"/>
          </p15:clr>
        </p15:guide>
        <p15:guide id="3" orient="horz" pos="192">
          <p15:clr>
            <a:srgbClr val="F26B43"/>
          </p15:clr>
        </p15:guide>
        <p15:guide id="4" orient="horz" pos="3936">
          <p15:clr>
            <a:srgbClr val="F26B43"/>
          </p15:clr>
        </p15:guide>
        <p15:guide id="5" orient="horz" pos="9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5800" y="1183796"/>
            <a:ext cx="6247220" cy="0"/>
          </a:xfrm>
          <a:prstGeom prst="line">
            <a:avLst/>
          </a:prstGeom>
          <a:ln w="9525" cap="flat">
            <a:solidFill>
              <a:srgbClr val="E6DCC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N" sz="1688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CE0B7F5-090B-C157-2F4C-0BF19C24D5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2608370"/>
            <a:ext cx="9144000" cy="1809726"/>
          </a:xfrm>
        </p:spPr>
        <p:txBody>
          <a:bodyPr/>
          <a:lstStyle/>
          <a:p>
            <a:r>
              <a:rPr lang="en-US" dirty="0">
                <a:sym typeface="The Seasons"/>
              </a:rPr>
              <a:t>Model Context Protocol</a:t>
            </a:r>
            <a:br>
              <a:rPr lang="en-US" dirty="0">
                <a:sym typeface="The Seasons"/>
              </a:rPr>
            </a:br>
            <a:r>
              <a:rPr lang="en-US" sz="2800" dirty="0">
                <a:sym typeface="The Seasons"/>
              </a:rPr>
              <a:t>Building AI Agents with </a:t>
            </a:r>
            <a:r>
              <a:rPr lang="en-US" sz="2800" dirty="0" err="1">
                <a:sym typeface="The Seasons"/>
              </a:rPr>
              <a:t>CrewAI</a:t>
            </a:r>
            <a:r>
              <a:rPr lang="en-US" sz="2800" dirty="0">
                <a:sym typeface="The Seasons"/>
              </a:rPr>
              <a:t> &amp; </a:t>
            </a:r>
            <a:r>
              <a:rPr lang="en-US" sz="2800" dirty="0" err="1">
                <a:sym typeface="The Seasons"/>
              </a:rPr>
              <a:t>LiteLLM</a:t>
            </a:r>
            <a:br>
              <a:rPr lang="en-US" dirty="0">
                <a:sym typeface="The Seasons"/>
              </a:rPr>
            </a:br>
            <a:endParaRPr lang="en-CN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BE86205-8925-2C8A-DD77-1AC0C842CC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A71325D-12A1-FBE1-3985-AD3492E942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3B15D2-80CC-651A-0BFC-F4766EA9C7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4622800"/>
            <a:ext cx="9144000" cy="369332"/>
          </a:xfrm>
        </p:spPr>
        <p:txBody>
          <a:bodyPr/>
          <a:lstStyle/>
          <a:p>
            <a:r>
              <a:rPr lang="en-CN" dirty="0"/>
              <a:t>Anbei Zhao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3F6E7C7-E9AB-23CB-5DE4-DF5AC823A3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C4D50-EFF5-432C-7DF8-22262B4BA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CN" dirty="0"/>
              <a:t>CP wrapper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9605E9-32C9-ADB0-EABD-455A4AC4A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609" y="482183"/>
            <a:ext cx="7133479" cy="589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3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450F8-0BEB-0847-865E-03FD2412E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运行效果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2B1358-5497-F33C-E2E5-C5DB362BA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91215"/>
            <a:ext cx="7772400" cy="39860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9974AD-95DC-C03D-BF8B-36DC327A9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594" y="1609310"/>
            <a:ext cx="7772400" cy="40291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F14A58-7FB2-EE2D-FE79-405A39B71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2505584"/>
            <a:ext cx="7772400" cy="405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0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873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163706" y="807327"/>
            <a:ext cx="7470529" cy="1162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4500" dirty="0">
                <a:latin typeface="The Seasons"/>
                <a:ea typeface="The Seasons"/>
                <a:cs typeface="The Seasons"/>
                <a:sym typeface="The Seasons"/>
              </a:rPr>
              <a:t>Understanding Model Context Protocol (MCP)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92732" y="3331216"/>
            <a:ext cx="2656868" cy="2241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49"/>
              </a:lnSpc>
            </a:pPr>
            <a:r>
              <a:rPr lang="en-US" sz="1499" dirty="0">
                <a:latin typeface="DM Sans"/>
                <a:ea typeface="DM Sans"/>
                <a:cs typeface="DM Sans"/>
                <a:sym typeface="DM Sans"/>
              </a:rPr>
              <a:t>MCP is an open standard created by Anthropic that provides a secure, standardized way for AI assistants (e.g., Claude) to interact with external data sources such as GitHub, Google Drive, Slack, and more.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22642" y="3313357"/>
            <a:ext cx="2931284" cy="2208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72"/>
              </a:lnSpc>
            </a:pPr>
            <a:r>
              <a:rPr lang="en-US" sz="1914">
                <a:latin typeface="DM Sans"/>
                <a:ea typeface="DM Sans"/>
                <a:cs typeface="DM Sans"/>
                <a:sym typeface="DM Sans"/>
              </a:rPr>
              <a:t>Enhance AI capabilities by allowing access to real-time, relevant data and context, thereby generating more accurate responses.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578436" y="3266638"/>
            <a:ext cx="4111596" cy="2805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49" lvl="1" indent="-161925" algn="just">
              <a:lnSpc>
                <a:spcPts val="2249"/>
              </a:lnSpc>
              <a:buFont typeface="Arial"/>
              <a:buChar char="•"/>
            </a:pPr>
            <a:r>
              <a:rPr lang="en-US" sz="1499">
                <a:latin typeface="DM Sans"/>
                <a:ea typeface="DM Sans"/>
                <a:cs typeface="DM Sans"/>
                <a:sym typeface="DM Sans"/>
              </a:rPr>
              <a:t>Universal Connectivity: One standardized method to interface with multiple data sources.</a:t>
            </a:r>
          </a:p>
          <a:p>
            <a:pPr marL="323849" lvl="1" indent="-161925" algn="just">
              <a:lnSpc>
                <a:spcPts val="2249"/>
              </a:lnSpc>
              <a:buFont typeface="Arial"/>
              <a:buChar char="•"/>
            </a:pPr>
            <a:r>
              <a:rPr lang="en-US" sz="1499">
                <a:latin typeface="DM Sans"/>
                <a:ea typeface="DM Sans"/>
                <a:cs typeface="DM Sans"/>
                <a:sym typeface="DM Sans"/>
              </a:rPr>
              <a:t>Client-Server Architecture: Differentiates between MCP Hosts (client applications) and MCP Servers (data/function providers).</a:t>
            </a:r>
          </a:p>
          <a:p>
            <a:pPr marL="323849" lvl="1" indent="-161925" algn="just">
              <a:lnSpc>
                <a:spcPts val="2249"/>
              </a:lnSpc>
              <a:buFont typeface="Arial"/>
              <a:buChar char="•"/>
            </a:pPr>
            <a:r>
              <a:rPr lang="en-US" sz="1499">
                <a:latin typeface="DM Sans"/>
                <a:ea typeface="DM Sans"/>
                <a:cs typeface="DM Sans"/>
                <a:sym typeface="DM Sans"/>
              </a:rPr>
              <a:t>Secure Data Access: Controlled sharing of information with robust security.</a:t>
            </a:r>
          </a:p>
          <a:p>
            <a:pPr algn="just">
              <a:lnSpc>
                <a:spcPts val="2249"/>
              </a:lnSpc>
            </a:pPr>
            <a:endParaRPr lang="en-US" sz="14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-499712" y="2776667"/>
            <a:ext cx="4135061" cy="428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7"/>
              </a:lnSpc>
            </a:pPr>
            <a:r>
              <a:rPr lang="en-US" sz="3287">
                <a:solidFill>
                  <a:srgbClr val="38B6FF"/>
                </a:solidFill>
                <a:latin typeface="The Seasons"/>
                <a:ea typeface="The Seasons"/>
                <a:cs typeface="The Seasons"/>
                <a:sym typeface="The Seasons"/>
              </a:rPr>
              <a:t>Definition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49600" y="2780788"/>
            <a:ext cx="3919647" cy="403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5"/>
              </a:lnSpc>
            </a:pPr>
            <a:r>
              <a:rPr lang="en-US" sz="3115">
                <a:solidFill>
                  <a:srgbClr val="38B6FF"/>
                </a:solidFill>
                <a:latin typeface="The Seasons"/>
                <a:ea typeface="The Seasons"/>
                <a:cs typeface="The Seasons"/>
                <a:sym typeface="The Seasons"/>
              </a:rPr>
              <a:t>Primary Goal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53926" y="2735451"/>
            <a:ext cx="3919647" cy="403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5"/>
              </a:lnSpc>
            </a:pPr>
            <a:r>
              <a:rPr lang="en-US" sz="3115">
                <a:solidFill>
                  <a:srgbClr val="38B6FF"/>
                </a:solidFill>
                <a:latin typeface="The Seasons"/>
                <a:ea typeface="The Seasons"/>
                <a:cs typeface="The Seasons"/>
                <a:sym typeface="The Seasons"/>
              </a:rPr>
              <a:t>Key Features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388716" y="2090186"/>
            <a:ext cx="3454126" cy="3014820"/>
          </a:xfrm>
          <a:custGeom>
            <a:avLst/>
            <a:gdLst/>
            <a:ahLst/>
            <a:cxnLst/>
            <a:rect l="l" t="t" r="r" b="b"/>
            <a:pathLst>
              <a:path w="3684401" h="3215808">
                <a:moveTo>
                  <a:pt x="0" y="0"/>
                </a:moveTo>
                <a:lnTo>
                  <a:pt x="3684401" y="0"/>
                </a:lnTo>
                <a:lnTo>
                  <a:pt x="3684401" y="3215808"/>
                </a:lnTo>
                <a:lnTo>
                  <a:pt x="0" y="32158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285" b="-7285"/>
            </a:stretch>
          </a:blipFill>
        </p:spPr>
        <p:txBody>
          <a:bodyPr/>
          <a:lstStyle/>
          <a:p>
            <a:endParaRPr lang="en-CN" sz="1688"/>
          </a:p>
        </p:txBody>
      </p:sp>
      <p:sp>
        <p:nvSpPr>
          <p:cNvPr id="4" name="Freeform 4"/>
          <p:cNvSpPr/>
          <p:nvPr/>
        </p:nvSpPr>
        <p:spPr>
          <a:xfrm>
            <a:off x="4183320" y="2090186"/>
            <a:ext cx="3772780" cy="3014820"/>
          </a:xfrm>
          <a:custGeom>
            <a:avLst/>
            <a:gdLst/>
            <a:ahLst/>
            <a:cxnLst/>
            <a:rect l="l" t="t" r="r" b="b"/>
            <a:pathLst>
              <a:path w="4024299" h="3215808">
                <a:moveTo>
                  <a:pt x="0" y="0"/>
                </a:moveTo>
                <a:lnTo>
                  <a:pt x="4024299" y="0"/>
                </a:lnTo>
                <a:lnTo>
                  <a:pt x="4024299" y="3215808"/>
                </a:lnTo>
                <a:lnTo>
                  <a:pt x="0" y="32158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570" b="-12570"/>
            </a:stretch>
          </a:blipFill>
        </p:spPr>
        <p:txBody>
          <a:bodyPr/>
          <a:lstStyle/>
          <a:p>
            <a:endParaRPr lang="en-CN" sz="1688"/>
          </a:p>
        </p:txBody>
      </p:sp>
      <p:sp>
        <p:nvSpPr>
          <p:cNvPr id="5" name="Freeform 5"/>
          <p:cNvSpPr/>
          <p:nvPr/>
        </p:nvSpPr>
        <p:spPr>
          <a:xfrm>
            <a:off x="8354906" y="2090186"/>
            <a:ext cx="3491485" cy="3014820"/>
          </a:xfrm>
          <a:custGeom>
            <a:avLst/>
            <a:gdLst/>
            <a:ahLst/>
            <a:cxnLst/>
            <a:rect l="l" t="t" r="r" b="b"/>
            <a:pathLst>
              <a:path w="3724251" h="3215808">
                <a:moveTo>
                  <a:pt x="0" y="0"/>
                </a:moveTo>
                <a:lnTo>
                  <a:pt x="3724250" y="0"/>
                </a:lnTo>
                <a:lnTo>
                  <a:pt x="3724250" y="3215808"/>
                </a:lnTo>
                <a:lnTo>
                  <a:pt x="0" y="32158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905" b="-7905"/>
            </a:stretch>
          </a:blipFill>
        </p:spPr>
        <p:txBody>
          <a:bodyPr/>
          <a:lstStyle/>
          <a:p>
            <a:endParaRPr lang="en-CN" sz="1688"/>
          </a:p>
        </p:txBody>
      </p:sp>
      <p:sp>
        <p:nvSpPr>
          <p:cNvPr id="7" name="TextBox 7"/>
          <p:cNvSpPr txBox="1"/>
          <p:nvPr/>
        </p:nvSpPr>
        <p:spPr>
          <a:xfrm>
            <a:off x="2864880" y="609575"/>
            <a:ext cx="6468196" cy="1162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4500" dirty="0">
                <a:latin typeface="The Seasons"/>
                <a:ea typeface="The Seasons"/>
                <a:cs typeface="The Seasons"/>
                <a:sym typeface="The Seasons"/>
              </a:rPr>
              <a:t>Key Features of</a:t>
            </a:r>
          </a:p>
          <a:p>
            <a:pPr algn="ctr">
              <a:lnSpc>
                <a:spcPts val="4500"/>
              </a:lnSpc>
            </a:pPr>
            <a:r>
              <a:rPr lang="en-US" sz="4500" dirty="0">
                <a:latin typeface="The Seasons"/>
                <a:ea typeface="The Seasons"/>
                <a:cs typeface="The Seasons"/>
                <a:sym typeface="The Seasons"/>
              </a:rPr>
              <a:t> Model Context Protocol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21513" y="5691188"/>
            <a:ext cx="2845733" cy="724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949"/>
              </a:lnSpc>
            </a:pPr>
            <a:r>
              <a:rPr lang="en-US" sz="1499">
                <a:latin typeface="DM Sans"/>
                <a:ea typeface="DM Sans"/>
                <a:cs typeface="DM Sans"/>
                <a:sym typeface="DM Sans"/>
              </a:rPr>
              <a:t>Streamlines integration by eliminating the need for custom connectors for every data type.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674553" y="5682258"/>
            <a:ext cx="2845733" cy="964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949"/>
              </a:lnSpc>
            </a:pPr>
            <a:r>
              <a:rPr lang="en-US" sz="1499">
                <a:latin typeface="Arimo"/>
                <a:ea typeface="Arimo"/>
                <a:cs typeface="Arimo"/>
                <a:sym typeface="Arimo"/>
              </a:rPr>
              <a:t>Clearly defined roles with MCP Hosts initiating connections and MCP Servers providing data/services.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674553" y="5378614"/>
            <a:ext cx="2845733" cy="268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3"/>
              </a:lnSpc>
            </a:pPr>
            <a:r>
              <a:rPr lang="en-US" sz="1687" b="1">
                <a:solidFill>
                  <a:srgbClr val="38B6FF"/>
                </a:solidFill>
                <a:latin typeface="DM Sans Bold"/>
                <a:ea typeface="DM Sans Bold"/>
                <a:cs typeface="DM Sans Bold"/>
                <a:sym typeface="DM Sans Bold"/>
              </a:rPr>
              <a:t>Client-Server Model: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428399" y="5682258"/>
            <a:ext cx="2845733" cy="477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949"/>
              </a:lnSpc>
            </a:pPr>
            <a:r>
              <a:rPr lang="en-US" sz="1499">
                <a:latin typeface="Arimo"/>
                <a:ea typeface="Arimo"/>
                <a:cs typeface="Arimo"/>
                <a:sym typeface="Arimo"/>
              </a:rPr>
              <a:t>Ensures that data is only shared in a controlled and secure manner.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28399" y="5378614"/>
            <a:ext cx="2845733" cy="268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3"/>
              </a:lnSpc>
            </a:pPr>
            <a:r>
              <a:rPr lang="en-US" sz="1687" b="1">
                <a:solidFill>
                  <a:srgbClr val="38B6FF"/>
                </a:solidFill>
                <a:latin typeface="DM Sans Bold"/>
                <a:ea typeface="DM Sans Bold"/>
                <a:cs typeface="DM Sans Bold"/>
                <a:sym typeface="DM Sans Bold"/>
              </a:rPr>
              <a:t>Secure Data Access: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1513" y="5378614"/>
            <a:ext cx="2845733" cy="268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3"/>
              </a:lnSpc>
              <a:spcBef>
                <a:spcPct val="0"/>
              </a:spcBef>
            </a:pPr>
            <a:r>
              <a:rPr lang="en-US" sz="1687" b="1">
                <a:solidFill>
                  <a:srgbClr val="38B6FF"/>
                </a:solidFill>
                <a:latin typeface="DM Sans Bold"/>
                <a:ea typeface="DM Sans Bold"/>
                <a:cs typeface="DM Sans Bold"/>
                <a:sym typeface="DM Sans Bold"/>
              </a:rPr>
              <a:t>Universal Connectivity: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6442024" y="2643779"/>
            <a:ext cx="3743172" cy="3826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21"/>
              </a:lnSpc>
            </a:pPr>
            <a:endParaRPr sz="1688" dirty="0"/>
          </a:p>
          <a:p>
            <a:pPr marL="385526" lvl="1" indent="-192763" algn="just">
              <a:lnSpc>
                <a:spcPts val="2321"/>
              </a:lnSpc>
              <a:buFont typeface="Arial"/>
              <a:buChar char="•"/>
            </a:pPr>
            <a:r>
              <a:rPr lang="en-US" sz="1785" b="1" dirty="0">
                <a:latin typeface="DM Sans Bold"/>
                <a:ea typeface="DM Sans Bold"/>
                <a:cs typeface="DM Sans Bold"/>
                <a:sym typeface="DM Sans Bold"/>
              </a:rPr>
              <a:t>Standardized Data Access</a:t>
            </a:r>
            <a:r>
              <a:rPr lang="en-US" sz="1785" dirty="0">
                <a:latin typeface="DM Sans"/>
                <a:ea typeface="DM Sans"/>
                <a:cs typeface="DM Sans"/>
                <a:sym typeface="DM Sans"/>
              </a:rPr>
              <a:t>: Uniform interface for AI agents to securely access multiple external data sources.</a:t>
            </a:r>
          </a:p>
          <a:p>
            <a:pPr marL="385526" lvl="1" indent="-192763" algn="just">
              <a:lnSpc>
                <a:spcPts val="2321"/>
              </a:lnSpc>
              <a:buFont typeface="Arial"/>
              <a:buChar char="•"/>
            </a:pPr>
            <a:r>
              <a:rPr lang="en-US" sz="1785" b="1" dirty="0">
                <a:latin typeface="DM Sans Bold"/>
                <a:ea typeface="DM Sans Bold"/>
                <a:cs typeface="DM Sans Bold"/>
                <a:sym typeface="DM Sans Bold"/>
              </a:rPr>
              <a:t>Enhanced Agent Capabilities:</a:t>
            </a:r>
            <a:r>
              <a:rPr lang="en-US" sz="1785" dirty="0">
                <a:latin typeface="DM Sans"/>
                <a:ea typeface="DM Sans"/>
                <a:cs typeface="DM Sans"/>
                <a:sym typeface="DM Sans"/>
              </a:rPr>
              <a:t> Ability to leverage tools (e.g., IBM’s </a:t>
            </a:r>
            <a:r>
              <a:rPr lang="en-US" sz="1785" dirty="0" err="1">
                <a:latin typeface="DM Sans"/>
                <a:ea typeface="DM Sans"/>
                <a:cs typeface="DM Sans"/>
                <a:sym typeface="DM Sans"/>
              </a:rPr>
              <a:t>watsonx.ai</a:t>
            </a:r>
            <a:r>
              <a:rPr lang="en-US" sz="1785" dirty="0">
                <a:latin typeface="DM Sans"/>
                <a:ea typeface="DM Sans"/>
                <a:cs typeface="DM Sans"/>
                <a:sym typeface="DM Sans"/>
              </a:rPr>
              <a:t>) through a single protocol.</a:t>
            </a:r>
          </a:p>
          <a:p>
            <a:pPr marL="385526" lvl="1" indent="-192763" algn="just">
              <a:lnSpc>
                <a:spcPts val="2321"/>
              </a:lnSpc>
              <a:buFont typeface="Arial"/>
              <a:buChar char="•"/>
            </a:pPr>
            <a:r>
              <a:rPr lang="en-US" sz="1785" b="1" dirty="0">
                <a:latin typeface="DM Sans Bold"/>
                <a:ea typeface="DM Sans Bold"/>
                <a:cs typeface="DM Sans Bold"/>
                <a:sym typeface="DM Sans Bold"/>
              </a:rPr>
              <a:t>Simplified Integration:</a:t>
            </a:r>
            <a:r>
              <a:rPr lang="en-US" sz="1785" dirty="0">
                <a:latin typeface="DM Sans"/>
                <a:ea typeface="DM Sans"/>
                <a:cs typeface="DM Sans"/>
                <a:sym typeface="DM Sans"/>
              </a:rPr>
              <a:t> Reduces the need for building custom connectors.</a:t>
            </a:r>
          </a:p>
          <a:p>
            <a:pPr algn="just">
              <a:lnSpc>
                <a:spcPts val="2321"/>
              </a:lnSpc>
              <a:spcBef>
                <a:spcPct val="0"/>
              </a:spcBef>
            </a:pPr>
            <a:endParaRPr lang="en-US" sz="1785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71184" y="626948"/>
            <a:ext cx="9346980" cy="6043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25"/>
              </a:lnSpc>
              <a:spcBef>
                <a:spcPct val="0"/>
              </a:spcBef>
            </a:pPr>
            <a:r>
              <a:rPr lang="en-US" sz="4500" dirty="0">
                <a:latin typeface="The Seasons"/>
                <a:ea typeface="The Seasons"/>
                <a:cs typeface="The Seasons"/>
                <a:sym typeface="The Seasons"/>
              </a:rPr>
              <a:t>Integrating MCP with LLM Gateway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27407" y="1951672"/>
            <a:ext cx="3176609" cy="771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34"/>
              </a:lnSpc>
              <a:spcBef>
                <a:spcPct val="0"/>
              </a:spcBef>
            </a:pPr>
            <a:r>
              <a:rPr lang="en-US" sz="2889">
                <a:latin typeface="The Seasons"/>
                <a:ea typeface="The Seasons"/>
                <a:cs typeface="The Seasons"/>
                <a:sym typeface="The Seasons"/>
              </a:rPr>
              <a:t>Benefits of MCP Integration: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E353B0-5EE7-EF4A-25FB-388353B7BDFA}"/>
              </a:ext>
            </a:extLst>
          </p:cNvPr>
          <p:cNvSpPr txBox="1"/>
          <p:nvPr/>
        </p:nvSpPr>
        <p:spPr>
          <a:xfrm>
            <a:off x="1071184" y="1951672"/>
            <a:ext cx="3743172" cy="1465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85" b="1" dirty="0" err="1">
                <a:latin typeface="DM Sans Bold"/>
              </a:rPr>
              <a:t>CrewAI</a:t>
            </a:r>
            <a:r>
              <a:rPr lang="en-US" sz="1785" b="1" dirty="0">
                <a:latin typeface="DM Sans Bold"/>
              </a:rPr>
              <a:t> integrates with multiple LLM providers through </a:t>
            </a:r>
            <a:r>
              <a:rPr lang="en-US" sz="1785" b="1" dirty="0" err="1">
                <a:latin typeface="DM Sans Bold"/>
              </a:rPr>
              <a:t>LiteLLM</a:t>
            </a:r>
            <a:r>
              <a:rPr lang="en-US" sz="1785" b="1" dirty="0">
                <a:latin typeface="DM Sans Bold"/>
              </a:rPr>
              <a:t>, giving you the flexibility to choose the right model for your specific use case. </a:t>
            </a:r>
          </a:p>
          <a:p>
            <a:endParaRPr lang="en-CN" sz="1785" b="1" dirty="0">
              <a:latin typeface="DM Sans Bold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FBB9542-5D23-9592-69CE-96B8C10A0475}"/>
              </a:ext>
            </a:extLst>
          </p:cNvPr>
          <p:cNvGrpSpPr/>
          <p:nvPr/>
        </p:nvGrpSpPr>
        <p:grpSpPr>
          <a:xfrm>
            <a:off x="1071184" y="3417458"/>
            <a:ext cx="4095610" cy="3440542"/>
            <a:chOff x="4233916" y="916059"/>
            <a:chExt cx="6222370" cy="5227139"/>
          </a:xfrm>
        </p:grpSpPr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EE92007F-1B2A-3B42-DEE4-8346422FF0C8}"/>
                </a:ext>
              </a:extLst>
            </p:cNvPr>
            <p:cNvSpPr/>
            <p:nvPr/>
          </p:nvSpPr>
          <p:spPr>
            <a:xfrm>
              <a:off x="4319839" y="3429000"/>
              <a:ext cx="6136447" cy="2714198"/>
            </a:xfrm>
            <a:custGeom>
              <a:avLst/>
              <a:gdLst/>
              <a:ahLst/>
              <a:cxnLst/>
              <a:rect l="l" t="t" r="r" b="b"/>
              <a:pathLst>
                <a:path w="6545543" h="2895144">
                  <a:moveTo>
                    <a:pt x="0" y="0"/>
                  </a:moveTo>
                  <a:lnTo>
                    <a:pt x="6545543" y="0"/>
                  </a:lnTo>
                  <a:lnTo>
                    <a:pt x="6545543" y="2895144"/>
                  </a:lnTo>
                  <a:lnTo>
                    <a:pt x="0" y="2895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CN" sz="1688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BE9341D-F3B5-9449-7639-94E472A567D4}"/>
                </a:ext>
              </a:extLst>
            </p:cNvPr>
            <p:cNvSpPr/>
            <p:nvPr/>
          </p:nvSpPr>
          <p:spPr>
            <a:xfrm>
              <a:off x="4233916" y="916059"/>
              <a:ext cx="4702484" cy="2306026"/>
            </a:xfrm>
            <a:custGeom>
              <a:avLst/>
              <a:gdLst/>
              <a:ahLst/>
              <a:cxnLst/>
              <a:rect l="l" t="t" r="r" b="b"/>
              <a:pathLst>
                <a:path w="5015983" h="2459761">
                  <a:moveTo>
                    <a:pt x="0" y="0"/>
                  </a:moveTo>
                  <a:lnTo>
                    <a:pt x="5015983" y="0"/>
                  </a:lnTo>
                  <a:lnTo>
                    <a:pt x="5015983" y="2459761"/>
                  </a:lnTo>
                  <a:lnTo>
                    <a:pt x="0" y="24597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CN" sz="1688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C7F105-AB9B-4F4B-296C-92094928BF6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>
            <a:off x="282205" y="3894218"/>
            <a:ext cx="3020770" cy="174364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384BD83-3E0B-E82D-01DF-723478F92D6F}"/>
              </a:ext>
            </a:extLst>
          </p:cNvPr>
          <p:cNvSpPr txBox="1"/>
          <p:nvPr/>
        </p:nvSpPr>
        <p:spPr>
          <a:xfrm>
            <a:off x="3903211" y="4641438"/>
            <a:ext cx="9389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defTabSz="63468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148" normalizeH="0" baseline="0">
                <a:ln>
                  <a:noFill/>
                </a:ln>
                <a:gradFill>
                  <a:gsLst>
                    <a:gs pos="0">
                      <a:srgbClr val="02FFA1"/>
                    </a:gs>
                    <a:gs pos="100000">
                      <a:srgbClr val="0095FF"/>
                    </a:gs>
                  </a:gsLst>
                  <a:lin ang="2700000" scaled="0"/>
                </a:gradFill>
                <a:effectLst/>
                <a:uLnTx/>
                <a:uFillTx/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>
              <a:defRPr/>
            </a:pPr>
            <a:r>
              <a:rPr lang="en-US" sz="1800" dirty="0">
                <a:solidFill>
                  <a:schemeClr val="tx1"/>
                </a:solidFill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rPr>
              <a:t>INFRASTRUCTURE TO BUILD AND TRAIN AI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29B960-4B31-05C1-D84A-BA7DA566DB1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282205" y="2837582"/>
            <a:ext cx="3020770" cy="1743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29A49E-161A-6F99-8C52-B5CDEAD92CFE}"/>
              </a:ext>
            </a:extLst>
          </p:cNvPr>
          <p:cNvSpPr txBox="1"/>
          <p:nvPr/>
        </p:nvSpPr>
        <p:spPr>
          <a:xfrm>
            <a:off x="3903211" y="3050137"/>
            <a:ext cx="745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defTabSz="63468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148" normalizeH="0" baseline="0">
                <a:ln>
                  <a:noFill/>
                </a:ln>
                <a:gradFill>
                  <a:gsLst>
                    <a:gs pos="0">
                      <a:srgbClr val="02FFA1"/>
                    </a:gs>
                    <a:gs pos="100000">
                      <a:srgbClr val="0095FF"/>
                    </a:gs>
                  </a:gsLst>
                  <a:lin ang="2700000" scaled="0"/>
                </a:gradFill>
                <a:effectLst/>
                <a:uLnTx/>
                <a:uFillTx/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>
              <a:defRPr/>
            </a:pPr>
            <a:r>
              <a:rPr lang="en-US" sz="1800" dirty="0">
                <a:solidFill>
                  <a:schemeClr val="tx1"/>
                </a:solidFill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rPr>
              <a:t>MODELS AND TOOLS TO BUILD GENERATIVE AI APPS</a:t>
            </a:r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B807081F-E1F4-4464-3401-28BC63334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26069"/>
            <a:ext cx="10972800" cy="590931"/>
          </a:xfrm>
        </p:spPr>
        <p:txBody>
          <a:bodyPr/>
          <a:lstStyle/>
          <a:p>
            <a:r>
              <a:rPr lang="en-GB" sz="3600" dirty="0"/>
              <a:t>Generative AI stack</a:t>
            </a:r>
            <a:endParaRPr lang="en-GB" sz="36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3CD387-4E74-F344-632A-D8047F358AF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79046" y="1773540"/>
            <a:ext cx="3062571" cy="17637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7A87CE-8A23-D0EF-2F14-BF8E28E551E5}"/>
              </a:ext>
            </a:extLst>
          </p:cNvPr>
          <p:cNvSpPr txBox="1"/>
          <p:nvPr/>
        </p:nvSpPr>
        <p:spPr>
          <a:xfrm>
            <a:off x="3903212" y="1422711"/>
            <a:ext cx="8155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defTabSz="63468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148" normalizeH="0" baseline="0">
                <a:ln>
                  <a:noFill/>
                </a:ln>
                <a:gradFill>
                  <a:gsLst>
                    <a:gs pos="0">
                      <a:srgbClr val="02FFA1"/>
                    </a:gs>
                    <a:gs pos="100000">
                      <a:srgbClr val="0095FF"/>
                    </a:gs>
                  </a:gsLst>
                  <a:lin ang="2700000" scaled="0"/>
                </a:gradFill>
                <a:effectLst/>
                <a:uLnTx/>
                <a:uFillTx/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l" defTabSz="6346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u="none" strike="noStrike" kern="1200" cap="none" spc="148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rPr>
              <a:t>APPLICATIONS TO BOOST PRODUCTIVITY</a:t>
            </a:r>
          </a:p>
        </p:txBody>
      </p:sp>
      <p:sp>
        <p:nvSpPr>
          <p:cNvPr id="71" name="Slide Number Placeholder 8">
            <a:extLst>
              <a:ext uri="{FF2B5EF4-FFF2-40B4-BE49-F238E27FC236}">
                <a16:creationId xmlns:a16="http://schemas.microsoft.com/office/drawing/2014/main" id="{9CA7C8D4-24B3-E974-7CFA-A952EEF2A6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2088" y="6264275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514350" indent="-228600">
              <a:lnSpc>
                <a:spcPct val="90000"/>
              </a:lnSpc>
              <a:spcAft>
                <a:spcPts val="1200"/>
              </a:spcAft>
              <a:buSzPct val="90000"/>
              <a:buFont typeface="Wingdings" pitchFamily="2" charset="2"/>
              <a:buChar char="§"/>
              <a:defRPr sz="2400">
                <a:solidFill>
                  <a:schemeClr val="tx2"/>
                </a:solidFill>
                <a:latin typeface="Amazon Ember Display" panose="020F0603020204020204" pitchFamily="34" charset="0"/>
              </a:defRPr>
            </a:lvl2pPr>
            <a:lvl3pPr marL="857250" indent="-228600">
              <a:lnSpc>
                <a:spcPct val="90000"/>
              </a:lnSpc>
              <a:spcAft>
                <a:spcPts val="1200"/>
              </a:spcAft>
              <a:buFont typeface="Amazon Ember" panose="020B0603020204020204" pitchFamily="34" charset="0"/>
              <a:buChar char="–"/>
              <a:defRPr sz="2000">
                <a:solidFill>
                  <a:schemeClr val="tx2"/>
                </a:solidFill>
                <a:latin typeface="Amazon Ember Display" panose="020F0603020204020204" pitchFamily="34" charset="0"/>
              </a:defRPr>
            </a:lvl3pPr>
            <a:lvl4pPr marL="1030288" indent="-17145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mazon Ember Display" panose="020F0603020204020204" pitchFamily="34" charset="0"/>
              </a:defRPr>
            </a:lvl4pPr>
            <a:lvl5pPr marL="1201738" indent="-17145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mazon Ember Display" panose="020F0603020204020204" pitchFamily="34" charset="0"/>
              </a:defRPr>
            </a:lvl5pPr>
            <a:lvl6pPr marL="1658938" indent="-17145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mazon Ember Display" panose="020F0603020204020204" pitchFamily="34" charset="0"/>
              </a:defRPr>
            </a:lvl6pPr>
            <a:lvl7pPr marL="2116138" indent="-17145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mazon Ember Display" panose="020F0603020204020204" pitchFamily="34" charset="0"/>
              </a:defRPr>
            </a:lvl7pPr>
            <a:lvl8pPr marL="2573338" indent="-17145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mazon Ember Display" panose="020F0603020204020204" pitchFamily="34" charset="0"/>
              </a:defRPr>
            </a:lvl8pPr>
            <a:lvl9pPr marL="3030538" indent="-17145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mazon Ember Display" panose="020F0603020204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Aft>
                <a:spcPct val="0"/>
              </a:spcAft>
              <a:buSzTx/>
              <a:buFontTx/>
              <a:buNone/>
            </a:pPr>
            <a:fld id="{688A8F4F-071D-A940-8C65-F9AA3BD7CDA9}" type="slidenum">
              <a:rPr lang="en-US" altLang="en-US" sz="1800">
                <a:solidFill>
                  <a:srgbClr val="232F3E"/>
                </a:solidFill>
              </a:rPr>
              <a:pPr algn="r" eaLnBrk="1" hangingPunct="1">
                <a:lnSpc>
                  <a:spcPct val="100000"/>
                </a:lnSpc>
                <a:spcAft>
                  <a:spcPct val="0"/>
                </a:spcAft>
                <a:buSzTx/>
                <a:buFontTx/>
                <a:buNone/>
              </a:pPr>
              <a:t>5</a:t>
            </a:fld>
            <a:endParaRPr lang="en-US" altLang="en-US" sz="1800" dirty="0">
              <a:solidFill>
                <a:srgbClr val="232F3E"/>
              </a:solidFill>
            </a:endParaRPr>
          </a:p>
        </p:txBody>
      </p:sp>
      <p:grpSp>
        <p:nvGrpSpPr>
          <p:cNvPr id="72" name="Group 1">
            <a:extLst>
              <a:ext uri="{FF2B5EF4-FFF2-40B4-BE49-F238E27FC236}">
                <a16:creationId xmlns:a16="http://schemas.microsoft.com/office/drawing/2014/main" id="{C149F4DE-8332-FF87-CC9E-E0A23AD2553C}"/>
              </a:ext>
            </a:extLst>
          </p:cNvPr>
          <p:cNvGrpSpPr>
            <a:grpSpLocks/>
          </p:cNvGrpSpPr>
          <p:nvPr/>
        </p:nvGrpSpPr>
        <p:grpSpPr bwMode="auto">
          <a:xfrm>
            <a:off x="588963" y="6332526"/>
            <a:ext cx="4492775" cy="241618"/>
            <a:chOff x="588795" y="6332330"/>
            <a:chExt cx="4492910" cy="242035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E85D5B9-0761-33D5-D4AE-5CDD8802EF56}"/>
                </a:ext>
              </a:extLst>
            </p:cNvPr>
            <p:cNvSpPr txBox="1"/>
            <p:nvPr/>
          </p:nvSpPr>
          <p:spPr>
            <a:xfrm>
              <a:off x="1141084" y="6389380"/>
              <a:ext cx="3940621" cy="18498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" dirty="0">
                  <a:latin typeface="Amazon Ember Display" panose="020F0603020204020204" pitchFamily="34" charset="0"/>
                </a:rPr>
                <a:t>© </a:t>
              </a:r>
              <a:fld id="{D1678136-60AD-1144-8D64-7A5B04B99226}" type="datetimeyyyy">
                <a:rPr lang="en-US" sz="600">
                  <a:latin typeface="Amazon Ember Display" panose="020F0603020204020204" pitchFamily="34" charset="0"/>
                </a:rPr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t>2025</a:t>
              </a:fld>
              <a:r>
                <a:rPr lang="en-US" sz="600" dirty="0">
                  <a:latin typeface="Amazon Ember Display" panose="020F0603020204020204" pitchFamily="34" charset="0"/>
                </a:rPr>
                <a:t>, Amazon Web Services, Inc. or its affiliates. All rights reserved. Amazon Confidential and Trademark.</a:t>
              </a:r>
            </a:p>
          </p:txBody>
        </p:sp>
        <p:pic>
          <p:nvPicPr>
            <p:cNvPr id="74" name="Picture 4">
              <a:extLst>
                <a:ext uri="{FF2B5EF4-FFF2-40B4-BE49-F238E27FC236}">
                  <a16:creationId xmlns:a16="http://schemas.microsoft.com/office/drawing/2014/main" id="{0B1CF535-9AD1-C0B3-1B9E-8F4FB96876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795" y="6332330"/>
              <a:ext cx="376695" cy="226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B3487907-74DB-CE8B-5AE8-55B508F6C8C7}"/>
              </a:ext>
            </a:extLst>
          </p:cNvPr>
          <p:cNvSpPr txBox="1"/>
          <p:nvPr/>
        </p:nvSpPr>
        <p:spPr>
          <a:xfrm>
            <a:off x="4183523" y="5286537"/>
            <a:ext cx="2817759" cy="618118"/>
          </a:xfrm>
          <a:prstGeom prst="rect">
            <a:avLst/>
          </a:prstGeom>
          <a:noFill/>
        </p:spPr>
        <p:txBody>
          <a:bodyPr wrap="none" lIns="27432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rgbClr val="161320"/>
                </a:solidFill>
                <a:effectLst/>
                <a:uLnTx/>
                <a:uFillTx/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rPr>
              <a:t>Amazon SageMaker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5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Managed Infrastructure</a:t>
            </a:r>
          </a:p>
        </p:txBody>
      </p:sp>
      <p:pic>
        <p:nvPicPr>
          <p:cNvPr id="62" name="Graphic 61">
            <a:extLst>
              <a:ext uri="{FF2B5EF4-FFF2-40B4-BE49-F238E27FC236}">
                <a16:creationId xmlns:a16="http://schemas.microsoft.com/office/drawing/2014/main" id="{03775324-4DD9-8F72-BC1F-A54384BEB0AA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8804" y="5339505"/>
            <a:ext cx="467749" cy="477105"/>
          </a:xfrm>
          <a:prstGeom prst="rect">
            <a:avLst/>
          </a:prstGeom>
          <a:effectLst/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B49A14B1-08C9-FCD8-F16D-8E76F364F4D3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57656" y="5285963"/>
            <a:ext cx="437835" cy="460468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53B5EBE5-00E5-0F31-2672-2E7EB834E8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47322" y="5243577"/>
            <a:ext cx="556453" cy="570585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1BC624AB-592A-7A0E-5F51-892F2A37AF44}"/>
              </a:ext>
            </a:extLst>
          </p:cNvPr>
          <p:cNvSpPr txBox="1"/>
          <p:nvPr/>
        </p:nvSpPr>
        <p:spPr>
          <a:xfrm>
            <a:off x="10462685" y="5340856"/>
            <a:ext cx="838050" cy="369332"/>
          </a:xfrm>
          <a:prstGeom prst="rect">
            <a:avLst/>
          </a:prstGeom>
          <a:noFill/>
        </p:spPr>
        <p:txBody>
          <a:bodyPr wrap="none" lIns="27432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rgbClr val="161320"/>
                </a:solidFill>
                <a:effectLst/>
                <a:uLnTx/>
                <a:uFillTx/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rPr>
              <a:t>GPUs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FFEA140-E865-5DD4-1A0D-8788991E7759}"/>
              </a:ext>
            </a:extLst>
          </p:cNvPr>
          <p:cNvSpPr txBox="1"/>
          <p:nvPr/>
        </p:nvSpPr>
        <p:spPr>
          <a:xfrm>
            <a:off x="7997759" y="5189952"/>
            <a:ext cx="2038782" cy="710451"/>
          </a:xfrm>
          <a:prstGeom prst="rect">
            <a:avLst/>
          </a:prstGeom>
          <a:noFill/>
        </p:spPr>
        <p:txBody>
          <a:bodyPr wrap="square" lIns="27432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rgbClr val="161320"/>
                </a:solidFill>
                <a:effectLst/>
                <a:uLnTx/>
                <a:uFillTx/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rPr>
              <a:t>AWS Trainium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rgbClr val="161320"/>
                </a:solidFill>
                <a:effectLst/>
                <a:uLnTx/>
                <a:uFillTx/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rPr>
              <a:t>AWS Inferentia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CB7D8CE-294A-D9A1-13D4-F9F6119C3C17}"/>
              </a:ext>
            </a:extLst>
          </p:cNvPr>
          <p:cNvSpPr txBox="1"/>
          <p:nvPr/>
        </p:nvSpPr>
        <p:spPr>
          <a:xfrm>
            <a:off x="8262611" y="5896367"/>
            <a:ext cx="2808782" cy="276999"/>
          </a:xfrm>
          <a:prstGeom prst="rect">
            <a:avLst/>
          </a:prstGeom>
          <a:noFill/>
          <a:ln w="19050">
            <a:noFill/>
            <a:prstDash val="sysDot"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algn="ctr" defTabSz="63465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u="none" strike="noStrike" cap="none" spc="5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1200" cap="all" spc="100" normalizeH="0" baseline="0" noProof="0" dirty="0">
                <a:ln>
                  <a:noFill/>
                </a:ln>
                <a:solidFill>
                  <a:srgbClr val="FF6A3D"/>
                </a:solidFill>
                <a:effectLst/>
                <a:uLnTx/>
                <a:uFillTx/>
                <a:latin typeface="Amazon Ember Display"/>
                <a:ea typeface="Amazon Ember Mono" panose="020B0509020204020204" pitchFamily="49" charset="0"/>
                <a:cs typeface="Amazon Ember Mono" panose="020B0509020204020204" pitchFamily="49" charset="0"/>
              </a:rPr>
              <a:t>HIGH PERFORMANCE COMPUTE</a:t>
            </a:r>
          </a:p>
        </p:txBody>
      </p:sp>
      <p:sp>
        <p:nvSpPr>
          <p:cNvPr id="79" name="Freeform: Shape 46">
            <a:extLst>
              <a:ext uri="{FF2B5EF4-FFF2-40B4-BE49-F238E27FC236}">
                <a16:creationId xmlns:a16="http://schemas.microsoft.com/office/drawing/2014/main" id="{C3539822-85B8-7FBD-6428-B94F9B29F72E}"/>
              </a:ext>
            </a:extLst>
          </p:cNvPr>
          <p:cNvSpPr/>
          <p:nvPr/>
        </p:nvSpPr>
        <p:spPr>
          <a:xfrm>
            <a:off x="5448491" y="3718150"/>
            <a:ext cx="508765" cy="508763"/>
          </a:xfrm>
          <a:custGeom>
            <a:avLst/>
            <a:gdLst>
              <a:gd name="connsiteX0" fmla="*/ 653808 w 704088"/>
              <a:gd name="connsiteY0" fmla="*/ 339482 h 704086"/>
              <a:gd name="connsiteX1" fmla="*/ 628662 w 704088"/>
              <a:gd name="connsiteY1" fmla="*/ 314336 h 704086"/>
              <a:gd name="connsiteX2" fmla="*/ 653808 w 704088"/>
              <a:gd name="connsiteY2" fmla="*/ 289190 h 704086"/>
              <a:gd name="connsiteX3" fmla="*/ 678954 w 704088"/>
              <a:gd name="connsiteY3" fmla="*/ 314336 h 704086"/>
              <a:gd name="connsiteX4" fmla="*/ 653808 w 704088"/>
              <a:gd name="connsiteY4" fmla="*/ 339482 h 704086"/>
              <a:gd name="connsiteX5" fmla="*/ 653808 w 704088"/>
              <a:gd name="connsiteY5" fmla="*/ 339482 h 704086"/>
              <a:gd name="connsiteX6" fmla="*/ 252893 w 704088"/>
              <a:gd name="connsiteY6" fmla="*/ 677796 h 704086"/>
              <a:gd name="connsiteX7" fmla="*/ 212056 w 704088"/>
              <a:gd name="connsiteY7" fmla="*/ 653983 h 704086"/>
              <a:gd name="connsiteX8" fmla="*/ 295855 w 704088"/>
              <a:gd name="connsiteY8" fmla="*/ 601604 h 704086"/>
              <a:gd name="connsiteX9" fmla="*/ 282527 w 704088"/>
              <a:gd name="connsiteY9" fmla="*/ 580280 h 704086"/>
              <a:gd name="connsiteX10" fmla="*/ 187513 w 704088"/>
              <a:gd name="connsiteY10" fmla="*/ 639662 h 704086"/>
              <a:gd name="connsiteX11" fmla="*/ 113169 w 704088"/>
              <a:gd name="connsiteY11" fmla="*/ 596298 h 704086"/>
              <a:gd name="connsiteX12" fmla="*/ 113169 w 704088"/>
              <a:gd name="connsiteY12" fmla="*/ 484511 h 704086"/>
              <a:gd name="connsiteX13" fmla="*/ 183012 w 704088"/>
              <a:gd name="connsiteY13" fmla="*/ 437954 h 704086"/>
              <a:gd name="connsiteX14" fmla="*/ 169056 w 704088"/>
              <a:gd name="connsiteY14" fmla="*/ 417032 h 704086"/>
              <a:gd name="connsiteX15" fmla="*/ 100081 w 704088"/>
              <a:gd name="connsiteY15" fmla="*/ 463012 h 704086"/>
              <a:gd name="connsiteX16" fmla="*/ 25158 w 704088"/>
              <a:gd name="connsiteY16" fmla="*/ 420200 h 704086"/>
              <a:gd name="connsiteX17" fmla="*/ 25158 w 704088"/>
              <a:gd name="connsiteY17" fmla="*/ 359347 h 704086"/>
              <a:gd name="connsiteX18" fmla="*/ 106832 w 704088"/>
              <a:gd name="connsiteY18" fmla="*/ 312676 h 704086"/>
              <a:gd name="connsiteX19" fmla="*/ 94360 w 704088"/>
              <a:gd name="connsiteY19" fmla="*/ 290849 h 704086"/>
              <a:gd name="connsiteX20" fmla="*/ 25158 w 704088"/>
              <a:gd name="connsiteY20" fmla="*/ 330391 h 704086"/>
              <a:gd name="connsiteX21" fmla="*/ 25158 w 704088"/>
              <a:gd name="connsiteY21" fmla="*/ 283909 h 704086"/>
              <a:gd name="connsiteX22" fmla="*/ 100596 w 704088"/>
              <a:gd name="connsiteY22" fmla="*/ 240809 h 704086"/>
              <a:gd name="connsiteX23" fmla="*/ 176034 w 704088"/>
              <a:gd name="connsiteY23" fmla="*/ 283909 h 704086"/>
              <a:gd name="connsiteX24" fmla="*/ 176034 w 704088"/>
              <a:gd name="connsiteY24" fmla="*/ 332365 h 704086"/>
              <a:gd name="connsiteX25" fmla="*/ 119267 w 704088"/>
              <a:gd name="connsiteY25" fmla="*/ 366426 h 704086"/>
              <a:gd name="connsiteX26" fmla="*/ 132217 w 704088"/>
              <a:gd name="connsiteY26" fmla="*/ 387976 h 704086"/>
              <a:gd name="connsiteX27" fmla="*/ 188607 w 704088"/>
              <a:gd name="connsiteY27" fmla="*/ 354142 h 704086"/>
              <a:gd name="connsiteX28" fmla="*/ 244997 w 704088"/>
              <a:gd name="connsiteY28" fmla="*/ 387976 h 704086"/>
              <a:gd name="connsiteX29" fmla="*/ 257947 w 704088"/>
              <a:gd name="connsiteY29" fmla="*/ 366426 h 704086"/>
              <a:gd name="connsiteX30" fmla="*/ 201180 w 704088"/>
              <a:gd name="connsiteY30" fmla="*/ 332365 h 704086"/>
              <a:gd name="connsiteX31" fmla="*/ 201180 w 704088"/>
              <a:gd name="connsiteY31" fmla="*/ 283343 h 704086"/>
              <a:gd name="connsiteX32" fmla="*/ 271023 w 704088"/>
              <a:gd name="connsiteY32" fmla="*/ 236785 h 704086"/>
              <a:gd name="connsiteX33" fmla="*/ 276618 w 704088"/>
              <a:gd name="connsiteY33" fmla="*/ 226325 h 704086"/>
              <a:gd name="connsiteX34" fmla="*/ 276618 w 704088"/>
              <a:gd name="connsiteY34" fmla="*/ 138314 h 704086"/>
              <a:gd name="connsiteX35" fmla="*/ 251472 w 704088"/>
              <a:gd name="connsiteY35" fmla="*/ 138314 h 704086"/>
              <a:gd name="connsiteX36" fmla="*/ 251472 w 704088"/>
              <a:gd name="connsiteY36" fmla="*/ 219598 h 704086"/>
              <a:gd name="connsiteX37" fmla="*/ 188092 w 704088"/>
              <a:gd name="connsiteY37" fmla="*/ 261843 h 704086"/>
              <a:gd name="connsiteX38" fmla="*/ 113169 w 704088"/>
              <a:gd name="connsiteY38" fmla="*/ 219032 h 704086"/>
              <a:gd name="connsiteX39" fmla="*/ 113169 w 704088"/>
              <a:gd name="connsiteY39" fmla="*/ 107812 h 704086"/>
              <a:gd name="connsiteX40" fmla="*/ 176034 w 704088"/>
              <a:gd name="connsiteY40" fmla="*/ 71149 h 704086"/>
              <a:gd name="connsiteX41" fmla="*/ 176034 w 704088"/>
              <a:gd name="connsiteY41" fmla="*/ 176033 h 704086"/>
              <a:gd name="connsiteX42" fmla="*/ 201180 w 704088"/>
              <a:gd name="connsiteY42" fmla="*/ 176033 h 704086"/>
              <a:gd name="connsiteX43" fmla="*/ 201180 w 704088"/>
              <a:gd name="connsiteY43" fmla="*/ 56476 h 704086"/>
              <a:gd name="connsiteX44" fmla="*/ 252893 w 704088"/>
              <a:gd name="connsiteY44" fmla="*/ 26313 h 704086"/>
              <a:gd name="connsiteX45" fmla="*/ 352056 w 704088"/>
              <a:gd name="connsiteY45" fmla="*/ 59368 h 704086"/>
              <a:gd name="connsiteX46" fmla="*/ 352056 w 704088"/>
              <a:gd name="connsiteY46" fmla="*/ 420376 h 704086"/>
              <a:gd name="connsiteX47" fmla="*/ 169559 w 704088"/>
              <a:gd name="connsiteY47" fmla="*/ 529875 h 704086"/>
              <a:gd name="connsiteX48" fmla="*/ 182509 w 704088"/>
              <a:gd name="connsiteY48" fmla="*/ 551425 h 704086"/>
              <a:gd name="connsiteX49" fmla="*/ 352056 w 704088"/>
              <a:gd name="connsiteY49" fmla="*/ 449697 h 704086"/>
              <a:gd name="connsiteX50" fmla="*/ 352056 w 704088"/>
              <a:gd name="connsiteY50" fmla="*/ 644742 h 704086"/>
              <a:gd name="connsiteX51" fmla="*/ 252893 w 704088"/>
              <a:gd name="connsiteY51" fmla="*/ 677796 h 704086"/>
              <a:gd name="connsiteX52" fmla="*/ 628662 w 704088"/>
              <a:gd name="connsiteY52" fmla="*/ 477785 h 704086"/>
              <a:gd name="connsiteX53" fmla="*/ 603516 w 704088"/>
              <a:gd name="connsiteY53" fmla="*/ 502931 h 704086"/>
              <a:gd name="connsiteX54" fmla="*/ 578370 w 704088"/>
              <a:gd name="connsiteY54" fmla="*/ 477785 h 704086"/>
              <a:gd name="connsiteX55" fmla="*/ 603516 w 704088"/>
              <a:gd name="connsiteY55" fmla="*/ 452639 h 704086"/>
              <a:gd name="connsiteX56" fmla="*/ 628662 w 704088"/>
              <a:gd name="connsiteY56" fmla="*/ 477785 h 704086"/>
              <a:gd name="connsiteX57" fmla="*/ 628662 w 704088"/>
              <a:gd name="connsiteY57" fmla="*/ 477785 h 704086"/>
              <a:gd name="connsiteX58" fmla="*/ 502932 w 704088"/>
              <a:gd name="connsiteY58" fmla="*/ 603515 h 704086"/>
              <a:gd name="connsiteX59" fmla="*/ 477786 w 704088"/>
              <a:gd name="connsiteY59" fmla="*/ 628661 h 704086"/>
              <a:gd name="connsiteX60" fmla="*/ 452640 w 704088"/>
              <a:gd name="connsiteY60" fmla="*/ 603515 h 704086"/>
              <a:gd name="connsiteX61" fmla="*/ 477786 w 704088"/>
              <a:gd name="connsiteY61" fmla="*/ 578369 h 704086"/>
              <a:gd name="connsiteX62" fmla="*/ 502932 w 704088"/>
              <a:gd name="connsiteY62" fmla="*/ 603515 h 704086"/>
              <a:gd name="connsiteX63" fmla="*/ 502932 w 704088"/>
              <a:gd name="connsiteY63" fmla="*/ 603515 h 704086"/>
              <a:gd name="connsiteX64" fmla="*/ 490359 w 704088"/>
              <a:gd name="connsiteY64" fmla="*/ 100595 h 704086"/>
              <a:gd name="connsiteX65" fmla="*/ 515505 w 704088"/>
              <a:gd name="connsiteY65" fmla="*/ 75449 h 704086"/>
              <a:gd name="connsiteX66" fmla="*/ 540651 w 704088"/>
              <a:gd name="connsiteY66" fmla="*/ 100595 h 704086"/>
              <a:gd name="connsiteX67" fmla="*/ 515505 w 704088"/>
              <a:gd name="connsiteY67" fmla="*/ 125741 h 704086"/>
              <a:gd name="connsiteX68" fmla="*/ 490359 w 704088"/>
              <a:gd name="connsiteY68" fmla="*/ 100595 h 704086"/>
              <a:gd name="connsiteX69" fmla="*/ 490359 w 704088"/>
              <a:gd name="connsiteY69" fmla="*/ 100595 h 704086"/>
              <a:gd name="connsiteX70" fmla="*/ 653808 w 704088"/>
              <a:gd name="connsiteY70" fmla="*/ 264044 h 704086"/>
              <a:gd name="connsiteX71" fmla="*/ 605301 w 704088"/>
              <a:gd name="connsiteY71" fmla="*/ 301763 h 704086"/>
              <a:gd name="connsiteX72" fmla="*/ 377202 w 704088"/>
              <a:gd name="connsiteY72" fmla="*/ 301763 h 704086"/>
              <a:gd name="connsiteX73" fmla="*/ 377202 w 704088"/>
              <a:gd name="connsiteY73" fmla="*/ 238898 h 704086"/>
              <a:gd name="connsiteX74" fmla="*/ 515505 w 704088"/>
              <a:gd name="connsiteY74" fmla="*/ 238898 h 704086"/>
              <a:gd name="connsiteX75" fmla="*/ 528078 w 704088"/>
              <a:gd name="connsiteY75" fmla="*/ 226325 h 704086"/>
              <a:gd name="connsiteX76" fmla="*/ 528078 w 704088"/>
              <a:gd name="connsiteY76" fmla="*/ 149101 h 704086"/>
              <a:gd name="connsiteX77" fmla="*/ 565797 w 704088"/>
              <a:gd name="connsiteY77" fmla="*/ 100595 h 704086"/>
              <a:gd name="connsiteX78" fmla="*/ 515505 w 704088"/>
              <a:gd name="connsiteY78" fmla="*/ 50303 h 704086"/>
              <a:gd name="connsiteX79" fmla="*/ 465213 w 704088"/>
              <a:gd name="connsiteY79" fmla="*/ 100595 h 704086"/>
              <a:gd name="connsiteX80" fmla="*/ 502932 w 704088"/>
              <a:gd name="connsiteY80" fmla="*/ 149101 h 704086"/>
              <a:gd name="connsiteX81" fmla="*/ 502932 w 704088"/>
              <a:gd name="connsiteY81" fmla="*/ 213752 h 704086"/>
              <a:gd name="connsiteX82" fmla="*/ 377202 w 704088"/>
              <a:gd name="connsiteY82" fmla="*/ 213752 h 704086"/>
              <a:gd name="connsiteX83" fmla="*/ 377202 w 704088"/>
              <a:gd name="connsiteY83" fmla="*/ 50303 h 704086"/>
              <a:gd name="connsiteX84" fmla="*/ 368602 w 704088"/>
              <a:gd name="connsiteY84" fmla="*/ 38371 h 704086"/>
              <a:gd name="connsiteX85" fmla="*/ 255445 w 704088"/>
              <a:gd name="connsiteY85" fmla="*/ 652 h 704086"/>
              <a:gd name="connsiteX86" fmla="*/ 245135 w 704088"/>
              <a:gd name="connsiteY86" fmla="*/ 1721 h 704086"/>
              <a:gd name="connsiteX87" fmla="*/ 94259 w 704088"/>
              <a:gd name="connsiteY87" fmla="*/ 89732 h 704086"/>
              <a:gd name="connsiteX88" fmla="*/ 88023 w 704088"/>
              <a:gd name="connsiteY88" fmla="*/ 100595 h 704086"/>
              <a:gd name="connsiteX89" fmla="*/ 88023 w 704088"/>
              <a:gd name="connsiteY89" fmla="*/ 219032 h 704086"/>
              <a:gd name="connsiteX90" fmla="*/ 6349 w 704088"/>
              <a:gd name="connsiteY90" fmla="*/ 265703 h 704086"/>
              <a:gd name="connsiteX91" fmla="*/ 12 w 704088"/>
              <a:gd name="connsiteY91" fmla="*/ 276617 h 704086"/>
              <a:gd name="connsiteX92" fmla="*/ 12 w 704088"/>
              <a:gd name="connsiteY92" fmla="*/ 427493 h 704086"/>
              <a:gd name="connsiteX93" fmla="*/ 6349 w 704088"/>
              <a:gd name="connsiteY93" fmla="*/ 438406 h 704086"/>
              <a:gd name="connsiteX94" fmla="*/ 88023 w 704088"/>
              <a:gd name="connsiteY94" fmla="*/ 485077 h 704086"/>
              <a:gd name="connsiteX95" fmla="*/ 88023 w 704088"/>
              <a:gd name="connsiteY95" fmla="*/ 603515 h 704086"/>
              <a:gd name="connsiteX96" fmla="*/ 94259 w 704088"/>
              <a:gd name="connsiteY96" fmla="*/ 614378 h 704086"/>
              <a:gd name="connsiteX97" fmla="*/ 245135 w 704088"/>
              <a:gd name="connsiteY97" fmla="*/ 702389 h 704086"/>
              <a:gd name="connsiteX98" fmla="*/ 251472 w 704088"/>
              <a:gd name="connsiteY98" fmla="*/ 704099 h 704086"/>
              <a:gd name="connsiteX99" fmla="*/ 255445 w 704088"/>
              <a:gd name="connsiteY99" fmla="*/ 703458 h 704086"/>
              <a:gd name="connsiteX100" fmla="*/ 368602 w 704088"/>
              <a:gd name="connsiteY100" fmla="*/ 665739 h 704086"/>
              <a:gd name="connsiteX101" fmla="*/ 377202 w 704088"/>
              <a:gd name="connsiteY101" fmla="*/ 653807 h 704086"/>
              <a:gd name="connsiteX102" fmla="*/ 377202 w 704088"/>
              <a:gd name="connsiteY102" fmla="*/ 502931 h 704086"/>
              <a:gd name="connsiteX103" fmla="*/ 465213 w 704088"/>
              <a:gd name="connsiteY103" fmla="*/ 502931 h 704086"/>
              <a:gd name="connsiteX104" fmla="*/ 465213 w 704088"/>
              <a:gd name="connsiteY104" fmla="*/ 555008 h 704086"/>
              <a:gd name="connsiteX105" fmla="*/ 427494 w 704088"/>
              <a:gd name="connsiteY105" fmla="*/ 603515 h 704086"/>
              <a:gd name="connsiteX106" fmla="*/ 477786 w 704088"/>
              <a:gd name="connsiteY106" fmla="*/ 653807 h 704086"/>
              <a:gd name="connsiteX107" fmla="*/ 528078 w 704088"/>
              <a:gd name="connsiteY107" fmla="*/ 603515 h 704086"/>
              <a:gd name="connsiteX108" fmla="*/ 490359 w 704088"/>
              <a:gd name="connsiteY108" fmla="*/ 555008 h 704086"/>
              <a:gd name="connsiteX109" fmla="*/ 490359 w 704088"/>
              <a:gd name="connsiteY109" fmla="*/ 490358 h 704086"/>
              <a:gd name="connsiteX110" fmla="*/ 477786 w 704088"/>
              <a:gd name="connsiteY110" fmla="*/ 477785 h 704086"/>
              <a:gd name="connsiteX111" fmla="*/ 377202 w 704088"/>
              <a:gd name="connsiteY111" fmla="*/ 477785 h 704086"/>
              <a:gd name="connsiteX112" fmla="*/ 377202 w 704088"/>
              <a:gd name="connsiteY112" fmla="*/ 414920 h 704086"/>
              <a:gd name="connsiteX113" fmla="*/ 534365 w 704088"/>
              <a:gd name="connsiteY113" fmla="*/ 414920 h 704086"/>
              <a:gd name="connsiteX114" fmla="*/ 561246 w 704088"/>
              <a:gd name="connsiteY114" fmla="*/ 450753 h 704086"/>
              <a:gd name="connsiteX115" fmla="*/ 553224 w 704088"/>
              <a:gd name="connsiteY115" fmla="*/ 477785 h 704086"/>
              <a:gd name="connsiteX116" fmla="*/ 603516 w 704088"/>
              <a:gd name="connsiteY116" fmla="*/ 528077 h 704086"/>
              <a:gd name="connsiteX117" fmla="*/ 653808 w 704088"/>
              <a:gd name="connsiteY117" fmla="*/ 477785 h 704086"/>
              <a:gd name="connsiteX118" fmla="*/ 603516 w 704088"/>
              <a:gd name="connsiteY118" fmla="*/ 427493 h 704086"/>
              <a:gd name="connsiteX119" fmla="*/ 579866 w 704088"/>
              <a:gd name="connsiteY119" fmla="*/ 433679 h 704086"/>
              <a:gd name="connsiteX120" fmla="*/ 550709 w 704088"/>
              <a:gd name="connsiteY120" fmla="*/ 394803 h 704086"/>
              <a:gd name="connsiteX121" fmla="*/ 540651 w 704088"/>
              <a:gd name="connsiteY121" fmla="*/ 389774 h 704086"/>
              <a:gd name="connsiteX122" fmla="*/ 377202 w 704088"/>
              <a:gd name="connsiteY122" fmla="*/ 389774 h 704086"/>
              <a:gd name="connsiteX123" fmla="*/ 377202 w 704088"/>
              <a:gd name="connsiteY123" fmla="*/ 326909 h 704086"/>
              <a:gd name="connsiteX124" fmla="*/ 605301 w 704088"/>
              <a:gd name="connsiteY124" fmla="*/ 326909 h 704086"/>
              <a:gd name="connsiteX125" fmla="*/ 653808 w 704088"/>
              <a:gd name="connsiteY125" fmla="*/ 364628 h 704086"/>
              <a:gd name="connsiteX126" fmla="*/ 704100 w 704088"/>
              <a:gd name="connsiteY126" fmla="*/ 314336 h 704086"/>
              <a:gd name="connsiteX127" fmla="*/ 653808 w 704088"/>
              <a:gd name="connsiteY127" fmla="*/ 264044 h 704086"/>
              <a:gd name="connsiteX128" fmla="*/ 653808 w 704088"/>
              <a:gd name="connsiteY128" fmla="*/ 264044 h 704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704088" h="704086">
                <a:moveTo>
                  <a:pt x="653808" y="339482"/>
                </a:moveTo>
                <a:cubicBezTo>
                  <a:pt x="639940" y="339482"/>
                  <a:pt x="628662" y="328204"/>
                  <a:pt x="628662" y="314336"/>
                </a:cubicBezTo>
                <a:cubicBezTo>
                  <a:pt x="628662" y="300468"/>
                  <a:pt x="639940" y="289190"/>
                  <a:pt x="653808" y="289190"/>
                </a:cubicBezTo>
                <a:cubicBezTo>
                  <a:pt x="667676" y="289190"/>
                  <a:pt x="678954" y="300468"/>
                  <a:pt x="678954" y="314336"/>
                </a:cubicBezTo>
                <a:cubicBezTo>
                  <a:pt x="678954" y="328204"/>
                  <a:pt x="667676" y="339482"/>
                  <a:pt x="653808" y="339482"/>
                </a:cubicBezTo>
                <a:lnTo>
                  <a:pt x="653808" y="339482"/>
                </a:lnTo>
                <a:close/>
                <a:moveTo>
                  <a:pt x="252893" y="677796"/>
                </a:moveTo>
                <a:lnTo>
                  <a:pt x="212056" y="653983"/>
                </a:lnTo>
                <a:lnTo>
                  <a:pt x="295855" y="601604"/>
                </a:lnTo>
                <a:lnTo>
                  <a:pt x="282527" y="580280"/>
                </a:lnTo>
                <a:lnTo>
                  <a:pt x="187513" y="639662"/>
                </a:lnTo>
                <a:lnTo>
                  <a:pt x="113169" y="596298"/>
                </a:lnTo>
                <a:lnTo>
                  <a:pt x="113169" y="484511"/>
                </a:lnTo>
                <a:lnTo>
                  <a:pt x="183012" y="437954"/>
                </a:lnTo>
                <a:lnTo>
                  <a:pt x="169056" y="417032"/>
                </a:lnTo>
                <a:lnTo>
                  <a:pt x="100081" y="463012"/>
                </a:lnTo>
                <a:lnTo>
                  <a:pt x="25158" y="420200"/>
                </a:lnTo>
                <a:lnTo>
                  <a:pt x="25158" y="359347"/>
                </a:lnTo>
                <a:lnTo>
                  <a:pt x="106832" y="312676"/>
                </a:lnTo>
                <a:lnTo>
                  <a:pt x="94360" y="290849"/>
                </a:lnTo>
                <a:lnTo>
                  <a:pt x="25158" y="330391"/>
                </a:lnTo>
                <a:lnTo>
                  <a:pt x="25158" y="283909"/>
                </a:lnTo>
                <a:lnTo>
                  <a:pt x="100596" y="240809"/>
                </a:lnTo>
                <a:lnTo>
                  <a:pt x="176034" y="283909"/>
                </a:lnTo>
                <a:lnTo>
                  <a:pt x="176034" y="332365"/>
                </a:lnTo>
                <a:lnTo>
                  <a:pt x="119267" y="366426"/>
                </a:lnTo>
                <a:lnTo>
                  <a:pt x="132217" y="387976"/>
                </a:lnTo>
                <a:lnTo>
                  <a:pt x="188607" y="354142"/>
                </a:lnTo>
                <a:lnTo>
                  <a:pt x="244997" y="387976"/>
                </a:lnTo>
                <a:lnTo>
                  <a:pt x="257947" y="366426"/>
                </a:lnTo>
                <a:lnTo>
                  <a:pt x="201180" y="332365"/>
                </a:lnTo>
                <a:lnTo>
                  <a:pt x="201180" y="283343"/>
                </a:lnTo>
                <a:lnTo>
                  <a:pt x="271023" y="236785"/>
                </a:lnTo>
                <a:cubicBezTo>
                  <a:pt x="274518" y="234447"/>
                  <a:pt x="276618" y="230524"/>
                  <a:pt x="276618" y="226325"/>
                </a:cubicBezTo>
                <a:lnTo>
                  <a:pt x="276618" y="138314"/>
                </a:lnTo>
                <a:lnTo>
                  <a:pt x="251472" y="138314"/>
                </a:lnTo>
                <a:lnTo>
                  <a:pt x="251472" y="219598"/>
                </a:lnTo>
                <a:lnTo>
                  <a:pt x="188092" y="261843"/>
                </a:lnTo>
                <a:lnTo>
                  <a:pt x="113169" y="219032"/>
                </a:lnTo>
                <a:lnTo>
                  <a:pt x="113169" y="107812"/>
                </a:lnTo>
                <a:lnTo>
                  <a:pt x="176034" y="71149"/>
                </a:lnTo>
                <a:lnTo>
                  <a:pt x="176034" y="176033"/>
                </a:lnTo>
                <a:lnTo>
                  <a:pt x="201180" y="176033"/>
                </a:lnTo>
                <a:lnTo>
                  <a:pt x="201180" y="56476"/>
                </a:lnTo>
                <a:lnTo>
                  <a:pt x="252893" y="26313"/>
                </a:lnTo>
                <a:lnTo>
                  <a:pt x="352056" y="59368"/>
                </a:lnTo>
                <a:lnTo>
                  <a:pt x="352056" y="420376"/>
                </a:lnTo>
                <a:lnTo>
                  <a:pt x="169559" y="529875"/>
                </a:lnTo>
                <a:lnTo>
                  <a:pt x="182509" y="551425"/>
                </a:lnTo>
                <a:lnTo>
                  <a:pt x="352056" y="449697"/>
                </a:lnTo>
                <a:lnTo>
                  <a:pt x="352056" y="644742"/>
                </a:lnTo>
                <a:lnTo>
                  <a:pt x="252893" y="677796"/>
                </a:lnTo>
                <a:close/>
                <a:moveTo>
                  <a:pt x="628662" y="477785"/>
                </a:moveTo>
                <a:cubicBezTo>
                  <a:pt x="628662" y="491653"/>
                  <a:pt x="617384" y="502931"/>
                  <a:pt x="603516" y="502931"/>
                </a:cubicBezTo>
                <a:cubicBezTo>
                  <a:pt x="589648" y="502931"/>
                  <a:pt x="578370" y="491653"/>
                  <a:pt x="578370" y="477785"/>
                </a:cubicBezTo>
                <a:cubicBezTo>
                  <a:pt x="578370" y="463917"/>
                  <a:pt x="589648" y="452639"/>
                  <a:pt x="603516" y="452639"/>
                </a:cubicBezTo>
                <a:cubicBezTo>
                  <a:pt x="617384" y="452639"/>
                  <a:pt x="628662" y="463917"/>
                  <a:pt x="628662" y="477785"/>
                </a:cubicBezTo>
                <a:lnTo>
                  <a:pt x="628662" y="477785"/>
                </a:lnTo>
                <a:close/>
                <a:moveTo>
                  <a:pt x="502932" y="603515"/>
                </a:moveTo>
                <a:cubicBezTo>
                  <a:pt x="502932" y="617383"/>
                  <a:pt x="491654" y="628661"/>
                  <a:pt x="477786" y="628661"/>
                </a:cubicBezTo>
                <a:cubicBezTo>
                  <a:pt x="463918" y="628661"/>
                  <a:pt x="452640" y="617383"/>
                  <a:pt x="452640" y="603515"/>
                </a:cubicBezTo>
                <a:cubicBezTo>
                  <a:pt x="452640" y="589647"/>
                  <a:pt x="463918" y="578369"/>
                  <a:pt x="477786" y="578369"/>
                </a:cubicBezTo>
                <a:cubicBezTo>
                  <a:pt x="491654" y="578369"/>
                  <a:pt x="502932" y="589647"/>
                  <a:pt x="502932" y="603515"/>
                </a:cubicBezTo>
                <a:lnTo>
                  <a:pt x="502932" y="603515"/>
                </a:lnTo>
                <a:close/>
                <a:moveTo>
                  <a:pt x="490359" y="100595"/>
                </a:moveTo>
                <a:cubicBezTo>
                  <a:pt x="490359" y="86727"/>
                  <a:pt x="501637" y="75449"/>
                  <a:pt x="515505" y="75449"/>
                </a:cubicBezTo>
                <a:cubicBezTo>
                  <a:pt x="529373" y="75449"/>
                  <a:pt x="540651" y="86727"/>
                  <a:pt x="540651" y="100595"/>
                </a:cubicBezTo>
                <a:cubicBezTo>
                  <a:pt x="540651" y="114463"/>
                  <a:pt x="529373" y="125741"/>
                  <a:pt x="515505" y="125741"/>
                </a:cubicBezTo>
                <a:cubicBezTo>
                  <a:pt x="501637" y="125741"/>
                  <a:pt x="490359" y="114463"/>
                  <a:pt x="490359" y="100595"/>
                </a:cubicBezTo>
                <a:lnTo>
                  <a:pt x="490359" y="100595"/>
                </a:lnTo>
                <a:close/>
                <a:moveTo>
                  <a:pt x="653808" y="264044"/>
                </a:moveTo>
                <a:cubicBezTo>
                  <a:pt x="630435" y="264044"/>
                  <a:pt x="610922" y="280137"/>
                  <a:pt x="605301" y="301763"/>
                </a:cubicBezTo>
                <a:lnTo>
                  <a:pt x="377202" y="301763"/>
                </a:lnTo>
                <a:lnTo>
                  <a:pt x="377202" y="238898"/>
                </a:lnTo>
                <a:lnTo>
                  <a:pt x="515505" y="238898"/>
                </a:lnTo>
                <a:cubicBezTo>
                  <a:pt x="522458" y="238898"/>
                  <a:pt x="528078" y="233265"/>
                  <a:pt x="528078" y="226325"/>
                </a:cubicBezTo>
                <a:lnTo>
                  <a:pt x="528078" y="149101"/>
                </a:lnTo>
                <a:cubicBezTo>
                  <a:pt x="549704" y="143481"/>
                  <a:pt x="565797" y="123955"/>
                  <a:pt x="565797" y="100595"/>
                </a:cubicBezTo>
                <a:cubicBezTo>
                  <a:pt x="565797" y="72859"/>
                  <a:pt x="543241" y="50303"/>
                  <a:pt x="515505" y="50303"/>
                </a:cubicBezTo>
                <a:cubicBezTo>
                  <a:pt x="487769" y="50303"/>
                  <a:pt x="465213" y="72859"/>
                  <a:pt x="465213" y="100595"/>
                </a:cubicBezTo>
                <a:cubicBezTo>
                  <a:pt x="465213" y="123955"/>
                  <a:pt x="481306" y="143481"/>
                  <a:pt x="502932" y="149101"/>
                </a:cubicBezTo>
                <a:lnTo>
                  <a:pt x="502932" y="213752"/>
                </a:lnTo>
                <a:lnTo>
                  <a:pt x="377202" y="213752"/>
                </a:lnTo>
                <a:lnTo>
                  <a:pt x="377202" y="50303"/>
                </a:lnTo>
                <a:cubicBezTo>
                  <a:pt x="377202" y="44884"/>
                  <a:pt x="373744" y="40093"/>
                  <a:pt x="368602" y="38371"/>
                </a:cubicBezTo>
                <a:lnTo>
                  <a:pt x="255445" y="652"/>
                </a:lnTo>
                <a:cubicBezTo>
                  <a:pt x="252000" y="-480"/>
                  <a:pt x="248253" y="-103"/>
                  <a:pt x="245135" y="1721"/>
                </a:cubicBezTo>
                <a:lnTo>
                  <a:pt x="94259" y="89732"/>
                </a:lnTo>
                <a:cubicBezTo>
                  <a:pt x="90387" y="91982"/>
                  <a:pt x="88023" y="96131"/>
                  <a:pt x="88023" y="100595"/>
                </a:cubicBezTo>
                <a:lnTo>
                  <a:pt x="88023" y="219032"/>
                </a:lnTo>
                <a:lnTo>
                  <a:pt x="6349" y="265703"/>
                </a:lnTo>
                <a:cubicBezTo>
                  <a:pt x="2426" y="267941"/>
                  <a:pt x="12" y="272103"/>
                  <a:pt x="12" y="276617"/>
                </a:cubicBezTo>
                <a:lnTo>
                  <a:pt x="12" y="427493"/>
                </a:lnTo>
                <a:cubicBezTo>
                  <a:pt x="12" y="432006"/>
                  <a:pt x="2426" y="436168"/>
                  <a:pt x="6349" y="438406"/>
                </a:cubicBezTo>
                <a:lnTo>
                  <a:pt x="88023" y="485077"/>
                </a:lnTo>
                <a:lnTo>
                  <a:pt x="88023" y="603515"/>
                </a:lnTo>
                <a:cubicBezTo>
                  <a:pt x="88023" y="607978"/>
                  <a:pt x="90387" y="612127"/>
                  <a:pt x="94259" y="614378"/>
                </a:cubicBezTo>
                <a:lnTo>
                  <a:pt x="245135" y="702389"/>
                </a:lnTo>
                <a:cubicBezTo>
                  <a:pt x="247071" y="703520"/>
                  <a:pt x="249272" y="704099"/>
                  <a:pt x="251472" y="704099"/>
                </a:cubicBezTo>
                <a:cubicBezTo>
                  <a:pt x="252805" y="704099"/>
                  <a:pt x="254150" y="703885"/>
                  <a:pt x="255445" y="703458"/>
                </a:cubicBezTo>
                <a:lnTo>
                  <a:pt x="368602" y="665739"/>
                </a:lnTo>
                <a:cubicBezTo>
                  <a:pt x="373744" y="664016"/>
                  <a:pt x="377202" y="659226"/>
                  <a:pt x="377202" y="653807"/>
                </a:cubicBezTo>
                <a:lnTo>
                  <a:pt x="377202" y="502931"/>
                </a:lnTo>
                <a:lnTo>
                  <a:pt x="465213" y="502931"/>
                </a:lnTo>
                <a:lnTo>
                  <a:pt x="465213" y="555008"/>
                </a:lnTo>
                <a:cubicBezTo>
                  <a:pt x="443587" y="560628"/>
                  <a:pt x="427494" y="580154"/>
                  <a:pt x="427494" y="603515"/>
                </a:cubicBezTo>
                <a:cubicBezTo>
                  <a:pt x="427494" y="631251"/>
                  <a:pt x="450050" y="653807"/>
                  <a:pt x="477786" y="653807"/>
                </a:cubicBezTo>
                <a:cubicBezTo>
                  <a:pt x="505522" y="653807"/>
                  <a:pt x="528078" y="631251"/>
                  <a:pt x="528078" y="603515"/>
                </a:cubicBezTo>
                <a:cubicBezTo>
                  <a:pt x="528078" y="580154"/>
                  <a:pt x="511985" y="560628"/>
                  <a:pt x="490359" y="555008"/>
                </a:cubicBezTo>
                <a:lnTo>
                  <a:pt x="490359" y="490358"/>
                </a:lnTo>
                <a:cubicBezTo>
                  <a:pt x="490359" y="483417"/>
                  <a:pt x="484739" y="477785"/>
                  <a:pt x="477786" y="477785"/>
                </a:cubicBezTo>
                <a:lnTo>
                  <a:pt x="377202" y="477785"/>
                </a:lnTo>
                <a:lnTo>
                  <a:pt x="377202" y="414920"/>
                </a:lnTo>
                <a:lnTo>
                  <a:pt x="534365" y="414920"/>
                </a:lnTo>
                <a:lnTo>
                  <a:pt x="561246" y="450753"/>
                </a:lnTo>
                <a:cubicBezTo>
                  <a:pt x="556229" y="458573"/>
                  <a:pt x="553224" y="467814"/>
                  <a:pt x="553224" y="477785"/>
                </a:cubicBezTo>
                <a:cubicBezTo>
                  <a:pt x="553224" y="505521"/>
                  <a:pt x="575780" y="528077"/>
                  <a:pt x="603516" y="528077"/>
                </a:cubicBezTo>
                <a:cubicBezTo>
                  <a:pt x="631252" y="528077"/>
                  <a:pt x="653808" y="505521"/>
                  <a:pt x="653808" y="477785"/>
                </a:cubicBezTo>
                <a:cubicBezTo>
                  <a:pt x="653808" y="450049"/>
                  <a:pt x="631252" y="427493"/>
                  <a:pt x="603516" y="427493"/>
                </a:cubicBezTo>
                <a:cubicBezTo>
                  <a:pt x="594916" y="427493"/>
                  <a:pt x="586945" y="429856"/>
                  <a:pt x="579866" y="433679"/>
                </a:cubicBezTo>
                <a:lnTo>
                  <a:pt x="550709" y="394803"/>
                </a:lnTo>
                <a:cubicBezTo>
                  <a:pt x="548333" y="391635"/>
                  <a:pt x="544599" y="389774"/>
                  <a:pt x="540651" y="389774"/>
                </a:cubicBezTo>
                <a:lnTo>
                  <a:pt x="377202" y="389774"/>
                </a:lnTo>
                <a:lnTo>
                  <a:pt x="377202" y="326909"/>
                </a:lnTo>
                <a:lnTo>
                  <a:pt x="605301" y="326909"/>
                </a:lnTo>
                <a:cubicBezTo>
                  <a:pt x="610922" y="348534"/>
                  <a:pt x="630435" y="364628"/>
                  <a:pt x="653808" y="364628"/>
                </a:cubicBezTo>
                <a:cubicBezTo>
                  <a:pt x="681544" y="364628"/>
                  <a:pt x="704100" y="342072"/>
                  <a:pt x="704100" y="314336"/>
                </a:cubicBezTo>
                <a:cubicBezTo>
                  <a:pt x="704100" y="286600"/>
                  <a:pt x="681544" y="264044"/>
                  <a:pt x="653808" y="264044"/>
                </a:cubicBezTo>
                <a:lnTo>
                  <a:pt x="653808" y="264044"/>
                </a:lnTo>
                <a:close/>
              </a:path>
            </a:pathLst>
          </a:custGeom>
          <a:solidFill>
            <a:schemeClr val="tx1"/>
          </a:solidFill>
          <a:ln w="1250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A1885FC-7A41-3EEA-47E5-443A7957B826}"/>
              </a:ext>
            </a:extLst>
          </p:cNvPr>
          <p:cNvSpPr txBox="1"/>
          <p:nvPr/>
        </p:nvSpPr>
        <p:spPr>
          <a:xfrm>
            <a:off x="5864656" y="3647745"/>
            <a:ext cx="3750368" cy="618118"/>
          </a:xfrm>
          <a:prstGeom prst="rect">
            <a:avLst/>
          </a:prstGeom>
          <a:noFill/>
        </p:spPr>
        <p:txBody>
          <a:bodyPr wrap="square" lIns="27432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rgbClr val="161320"/>
                </a:solidFill>
                <a:effectLst/>
                <a:uLnTx/>
                <a:uFillTx/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rPr>
              <a:t>Amazon Bedrock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5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AMAZON MODELS | PARTNER MODELS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09540BB-12FC-3104-E5C8-F2711D0769AA}"/>
              </a:ext>
            </a:extLst>
          </p:cNvPr>
          <p:cNvSpPr txBox="1"/>
          <p:nvPr/>
        </p:nvSpPr>
        <p:spPr>
          <a:xfrm>
            <a:off x="4311638" y="2026244"/>
            <a:ext cx="2867452" cy="618118"/>
          </a:xfrm>
          <a:prstGeom prst="rect">
            <a:avLst/>
          </a:prstGeom>
          <a:noFill/>
        </p:spPr>
        <p:txBody>
          <a:bodyPr wrap="none" lIns="27432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rgbClr val="161320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Q Business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5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INSIGHTS AND AUTOMATION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D443C6D4-1050-7716-461A-401A9CB741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5544" y="2092870"/>
            <a:ext cx="517022" cy="517022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30BEEB97-E776-01E5-F63C-DA79023C4056}"/>
              </a:ext>
            </a:extLst>
          </p:cNvPr>
          <p:cNvSpPr txBox="1"/>
          <p:nvPr/>
        </p:nvSpPr>
        <p:spPr>
          <a:xfrm>
            <a:off x="7838271" y="2027062"/>
            <a:ext cx="3689793" cy="618118"/>
          </a:xfrm>
          <a:prstGeom prst="rect">
            <a:avLst/>
          </a:prstGeom>
          <a:noFill/>
        </p:spPr>
        <p:txBody>
          <a:bodyPr wrap="none" lIns="27432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rgbClr val="161320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Q </a:t>
            </a:r>
            <a:r>
              <a:rPr lang="en-US" dirty="0">
                <a:solidFill>
                  <a:srgbClr val="161320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Developer</a:t>
            </a:r>
            <a:endParaRPr kumimoji="0" lang="en-US" u="none" strike="noStrike" kern="1200" cap="none" spc="0" normalizeH="0" baseline="0" noProof="0" dirty="0">
              <a:ln>
                <a:noFill/>
              </a:ln>
              <a:solidFill>
                <a:srgbClr val="161320"/>
              </a:solidFill>
              <a:effectLst/>
              <a:uLnTx/>
              <a:uFillTx/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5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SOFTWARE DEVELOPMENT LIFE CYCLE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B607154D-B9BC-9589-8E79-AEB9CFB261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3666" y="2073226"/>
            <a:ext cx="517022" cy="517022"/>
          </a:xfrm>
          <a:prstGeom prst="rect">
            <a:avLst/>
          </a:prstGeom>
        </p:spPr>
      </p:pic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DDB03110-8C0E-0512-3F7E-958E96E63FE2}"/>
              </a:ext>
            </a:extLst>
          </p:cNvPr>
          <p:cNvCxnSpPr>
            <a:cxnSpLocks/>
          </p:cNvCxnSpPr>
          <p:nvPr/>
        </p:nvCxnSpPr>
        <p:spPr>
          <a:xfrm>
            <a:off x="3302975" y="1804002"/>
            <a:ext cx="8279425" cy="0"/>
          </a:xfrm>
          <a:prstGeom prst="line">
            <a:avLst/>
          </a:prstGeom>
          <a:ln w="38100" cap="flat">
            <a:gradFill>
              <a:gsLst>
                <a:gs pos="0">
                  <a:schemeClr val="accent3"/>
                </a:gs>
                <a:gs pos="99000">
                  <a:schemeClr val="accent2"/>
                </a:gs>
              </a:gsLst>
              <a:lin ang="0" scaled="0"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3343ECC1-B393-45CC-A63B-88FE14EAB391}"/>
              </a:ext>
            </a:extLst>
          </p:cNvPr>
          <p:cNvCxnSpPr>
            <a:cxnSpLocks/>
          </p:cNvCxnSpPr>
          <p:nvPr/>
        </p:nvCxnSpPr>
        <p:spPr>
          <a:xfrm>
            <a:off x="3341617" y="3419469"/>
            <a:ext cx="8279425" cy="0"/>
          </a:xfrm>
          <a:prstGeom prst="line">
            <a:avLst/>
          </a:prstGeom>
          <a:ln w="38100" cap="flat">
            <a:gradFill>
              <a:gsLst>
                <a:gs pos="0">
                  <a:schemeClr val="accent3"/>
                </a:gs>
                <a:gs pos="99000">
                  <a:schemeClr val="accent2"/>
                </a:gs>
              </a:gsLst>
              <a:lin ang="0" scaled="0"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A830812-8805-D06A-46A9-7CFA96902726}"/>
              </a:ext>
            </a:extLst>
          </p:cNvPr>
          <p:cNvCxnSpPr>
            <a:cxnSpLocks/>
          </p:cNvCxnSpPr>
          <p:nvPr/>
        </p:nvCxnSpPr>
        <p:spPr>
          <a:xfrm>
            <a:off x="3341617" y="5010770"/>
            <a:ext cx="8279425" cy="0"/>
          </a:xfrm>
          <a:prstGeom prst="line">
            <a:avLst/>
          </a:prstGeom>
          <a:ln w="38100" cap="flat">
            <a:gradFill>
              <a:gsLst>
                <a:gs pos="0">
                  <a:schemeClr val="accent3"/>
                </a:gs>
                <a:gs pos="99000">
                  <a:schemeClr val="accent2"/>
                </a:gs>
              </a:gsLst>
              <a:lin ang="0" scaled="0"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608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0.08218 L -3.95833E-6 -2.59259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9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17EC8396-5ACB-B9A3-FC3A-90F462B01E78}"/>
              </a:ext>
            </a:extLst>
          </p:cNvPr>
          <p:cNvSpPr txBox="1">
            <a:spLocks/>
          </p:cNvSpPr>
          <p:nvPr/>
        </p:nvSpPr>
        <p:spPr>
          <a:xfrm>
            <a:off x="804630" y="1310964"/>
            <a:ext cx="3127011" cy="12895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000" b="1" i="0" kern="1200" dirty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07882" rtl="0" eaLnBrk="1" fontAlgn="auto" latinLnBrk="0" hangingPunct="1">
              <a:lnSpc>
                <a:spcPct val="90000"/>
              </a:lnSpc>
              <a:spcBef>
                <a:spcPts val="55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99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mazon Ember Display"/>
                <a:ea typeface="Amazon Ember Display Light" panose="020F0403020204020204" pitchFamily="34" charset="0"/>
                <a:cs typeface="Amazon Ember Display Light" panose="020F0403020204020204" pitchFamily="34" charset="0"/>
              </a:rPr>
              <a:t>Amazon Q </a:t>
            </a:r>
            <a:r>
              <a:rPr kumimoji="0" lang="en-US" sz="4499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mazon Ember Display"/>
                <a:ea typeface="Amazon Ember Display Light" panose="020F0403020204020204" pitchFamily="34" charset="0"/>
                <a:cs typeface="Amazon Ember Display Light" panose="020F0403020204020204" pitchFamily="34" charset="0"/>
              </a:rPr>
              <a:t>Developer</a:t>
            </a:r>
            <a:endParaRPr kumimoji="0" lang="en-US" sz="4499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mazon Ember Display"/>
              <a:ea typeface="Amazon Ember Display Light" panose="020F0403020204020204" pitchFamily="34" charset="0"/>
              <a:cs typeface="Amazon Ember Display Light" panose="020F04030202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CBA0C7-4304-EF00-D808-6C3CA73B4389}"/>
              </a:ext>
            </a:extLst>
          </p:cNvPr>
          <p:cNvCxnSpPr>
            <a:cxnSpLocks/>
          </p:cNvCxnSpPr>
          <p:nvPr/>
        </p:nvCxnSpPr>
        <p:spPr>
          <a:xfrm>
            <a:off x="4611074" y="899783"/>
            <a:ext cx="0" cy="3889585"/>
          </a:xfrm>
          <a:prstGeom prst="line">
            <a:avLst/>
          </a:prstGeom>
          <a:ln w="38100"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74862F6-AA0C-3D14-85EF-188923C60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6082" y="2841682"/>
            <a:ext cx="1544105" cy="1544105"/>
          </a:xfrm>
          <a:prstGeom prst="rect">
            <a:avLst/>
          </a:prstGeom>
        </p:spPr>
      </p:pic>
      <p:sp>
        <p:nvSpPr>
          <p:cNvPr id="10" name="Rectangle: Rounded Corners 1">
            <a:extLst>
              <a:ext uri="{FF2B5EF4-FFF2-40B4-BE49-F238E27FC236}">
                <a16:creationId xmlns:a16="http://schemas.microsoft.com/office/drawing/2014/main" id="{43649B6D-B1F9-77B8-BA8D-57BAAF72AC80}"/>
              </a:ext>
            </a:extLst>
          </p:cNvPr>
          <p:cNvSpPr/>
          <p:nvPr/>
        </p:nvSpPr>
        <p:spPr>
          <a:xfrm>
            <a:off x="1265327" y="5415426"/>
            <a:ext cx="9661348" cy="88476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6A3D"/>
              </a:gs>
              <a:gs pos="99000">
                <a:srgbClr val="C300E0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</a:b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Amazon Q is built with security and privacy in mind from the start, making it easier for organizations to use generative AI safely.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8CBBB6-F824-AE71-F8F6-55DBB8630461}"/>
              </a:ext>
            </a:extLst>
          </p:cNvPr>
          <p:cNvSpPr/>
          <p:nvPr/>
        </p:nvSpPr>
        <p:spPr>
          <a:xfrm rot="10800000">
            <a:off x="0" y="0"/>
            <a:ext cx="12192000" cy="155575"/>
          </a:xfrm>
          <a:prstGeom prst="rect">
            <a:avLst/>
          </a:prstGeom>
          <a:gradFill>
            <a:gsLst>
              <a:gs pos="100000">
                <a:schemeClr val="accent4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 err="1">
              <a:solidFill>
                <a:schemeClr val="tx1"/>
              </a:solidFill>
              <a:latin typeface="Amazon Ember Display" panose="020F0603020204020204" pitchFamily="34" charset="0"/>
            </a:endParaRP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6F0DE86B-872D-0659-B507-7B7C97015C6B}"/>
              </a:ext>
            </a:extLst>
          </p:cNvPr>
          <p:cNvSpPr txBox="1">
            <a:spLocks/>
          </p:cNvSpPr>
          <p:nvPr/>
        </p:nvSpPr>
        <p:spPr>
          <a:xfrm>
            <a:off x="5402528" y="1097939"/>
            <a:ext cx="6067403" cy="3688773"/>
          </a:xfrm>
          <a:prstGeom prst="rect">
            <a:avLst/>
          </a:prstGeom>
          <a:noFill/>
        </p:spPr>
        <p:txBody>
          <a:bodyPr lIns="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200"/>
              </a:spcAft>
              <a:buFont typeface="Arial" panose="020B0604020202020204" pitchFamily="34" charset="0"/>
              <a:buNone/>
              <a:defRPr sz="2400" b="0" i="0" kern="1200" baseline="0">
                <a:solidFill>
                  <a:schemeClr val="bg1"/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69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Amazon Ember Display Light" panose="020F0403020204020204" pitchFamily="34" charset="0"/>
                <a:cs typeface="Amazon Ember Display Light" panose="020F0403020204020204" pitchFamily="34" charset="0"/>
              </a:rPr>
              <a:t>Helps developers and IT professionals build faster across the entire software development lifecycle (SDLC)</a:t>
            </a:r>
          </a:p>
          <a:p>
            <a:pPr marL="0" marR="0" lvl="0" indent="0" algn="l" defTabSz="369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Amazon Ember Display Light" panose="020F0403020204020204" pitchFamily="34" charset="0"/>
                <a:cs typeface="Amazon Ember Display Light" panose="020F0403020204020204" pitchFamily="34" charset="0"/>
              </a:rPr>
              <a:t>Most accurate coding recommendations</a:t>
            </a:r>
          </a:p>
          <a:p>
            <a:pPr marL="0" marR="0" lvl="0" indent="0" algn="l" defTabSz="369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Amazon Ember Display Light" panose="020F0403020204020204" pitchFamily="34" charset="0"/>
                <a:cs typeface="Amazon Ember Display Light" panose="020F0403020204020204" pitchFamily="34" charset="0"/>
              </a:rPr>
              <a:t>Agents can autonomously help you implement features, refactor code, perform software upgrades and more</a:t>
            </a:r>
          </a:p>
          <a:p>
            <a:pPr marL="0" marR="0" lvl="0" indent="0" algn="l" defTabSz="369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Amazon Ember Display Light" panose="020F0403020204020204" pitchFamily="34" charset="0"/>
                <a:cs typeface="Amazon Ember Display Light" panose="020F0403020204020204" pitchFamily="34" charset="0"/>
              </a:rPr>
              <a:t>Amazon Q is an expert on AWS and optimizing AWS environment</a:t>
            </a:r>
          </a:p>
          <a:p>
            <a:pPr marL="0" marR="0" lvl="0" indent="0" algn="l" defTabSz="369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Amazon Ember Display Light" panose="020F0403020204020204" pitchFamily="34" charset="0"/>
                <a:cs typeface="Amazon Ember Display Light" panose="020F0403020204020204" pitchFamily="34" charset="0"/>
              </a:rPr>
              <a:t>Best-in-class security vulnerability scanning and remediation</a:t>
            </a:r>
          </a:p>
        </p:txBody>
      </p:sp>
    </p:spTree>
    <p:extLst>
      <p:ext uri="{BB962C8B-B14F-4D97-AF65-F5344CB8AC3E}">
        <p14:creationId xmlns:p14="http://schemas.microsoft.com/office/powerpoint/2010/main" val="397575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4491 L 2.5E-6 -3.7037E-7 " pathEditMode="relative" rAng="0" ptsTypes="AA">
                                      <p:cBhvr>
                                        <p:cTn id="9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491 L 0 -1.48148E-6 " pathEditMode="relative" rAng="0" ptsTypes="AA">
                                      <p:cBhvr>
                                        <p:cTn id="18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0" grpId="0" animBg="1"/>
      <p:bldP spid="10" grpId="1" animBg="1"/>
      <p:bldP spid="1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0119F-E88A-C204-C83D-E8EB0B6A2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Workshop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41F30-789C-4C58-8DC9-B617D65E2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1" y="951131"/>
            <a:ext cx="11429999" cy="5760000"/>
          </a:xfrm>
        </p:spPr>
        <p:txBody>
          <a:bodyPr numCol="2"/>
          <a:lstStyle/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├── </a:t>
            </a:r>
            <a:r>
              <a:rPr lang="en-US" dirty="0" err="1"/>
              <a:t>crewai</a:t>
            </a:r>
            <a:r>
              <a:rPr lang="en-US" dirty="0"/>
              <a:t>-with-</a:t>
            </a:r>
            <a:r>
              <a:rPr lang="en-US" dirty="0" err="1"/>
              <a:t>mcp</a:t>
            </a:r>
            <a:endParaRPr lang="en-US" dirty="0"/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│   ├── </a:t>
            </a:r>
            <a:r>
              <a:rPr lang="en-US" dirty="0" err="1"/>
              <a:t>src</a:t>
            </a:r>
            <a:endParaRPr lang="en-US" dirty="0"/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│   │   └── </a:t>
            </a:r>
            <a:r>
              <a:rPr lang="en-US" dirty="0" err="1"/>
              <a:t>mcpwhs</a:t>
            </a:r>
            <a:endParaRPr lang="en-US" dirty="0"/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│   │       ├── __</a:t>
            </a:r>
            <a:r>
              <a:rPr lang="en-US" dirty="0" err="1"/>
              <a:t>init</a:t>
            </a:r>
            <a:r>
              <a:rPr lang="en-US" dirty="0"/>
              <a:t>__.</a:t>
            </a:r>
            <a:r>
              <a:rPr lang="en-US" dirty="0" err="1"/>
              <a:t>py</a:t>
            </a:r>
            <a:endParaRPr lang="en-US" dirty="0"/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│   │       ├── config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│   │       │   ├── </a:t>
            </a:r>
            <a:r>
              <a:rPr lang="en-US" dirty="0" err="1"/>
              <a:t>agents.yaml</a:t>
            </a:r>
            <a:endParaRPr lang="en-US" dirty="0"/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│   │       │   └── </a:t>
            </a:r>
            <a:r>
              <a:rPr lang="en-US" dirty="0" err="1"/>
              <a:t>tasks.yaml</a:t>
            </a:r>
            <a:endParaRPr lang="en-US" dirty="0"/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│   │       ├── </a:t>
            </a:r>
            <a:r>
              <a:rPr lang="en-US" dirty="0" err="1"/>
              <a:t>crew.py</a:t>
            </a:r>
            <a:endParaRPr lang="en-US" dirty="0"/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│   │       ├── </a:t>
            </a:r>
            <a:r>
              <a:rPr lang="en-US" dirty="0" err="1"/>
              <a:t>main.py</a:t>
            </a:r>
            <a:endParaRPr lang="en-US" dirty="0"/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│   │       └── tools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dirty="0">
                <a:highlight>
                  <a:srgbClr val="FF0000"/>
                </a:highlight>
              </a:rPr>
              <a:t>│   │           └── </a:t>
            </a:r>
            <a:r>
              <a:rPr lang="en-US" dirty="0" err="1">
                <a:highlight>
                  <a:srgbClr val="FF0000"/>
                </a:highlight>
              </a:rPr>
              <a:t>mcp_tools.py</a:t>
            </a:r>
            <a:endParaRPr lang="en-US" dirty="0">
              <a:highlight>
                <a:srgbClr val="FF0000"/>
              </a:highlight>
            </a:endParaRP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└── </a:t>
            </a:r>
            <a:r>
              <a:rPr lang="en-US" dirty="0" err="1"/>
              <a:t>crewai_tools</a:t>
            </a:r>
            <a:endParaRPr lang="en-US" dirty="0"/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├── </a:t>
            </a:r>
            <a:r>
              <a:rPr lang="en-US" dirty="0" err="1"/>
              <a:t>pyproject.toml</a:t>
            </a:r>
            <a:endParaRPr lang="en-US" dirty="0"/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    ├── </a:t>
            </a:r>
            <a:r>
              <a:rPr lang="en-US" dirty="0" err="1"/>
              <a:t>src</a:t>
            </a:r>
            <a:endParaRPr lang="en-US" dirty="0"/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    │   └── </a:t>
            </a:r>
            <a:r>
              <a:rPr lang="en-US" dirty="0" err="1"/>
              <a:t>mcp_research</a:t>
            </a:r>
            <a:endParaRPr lang="en-US" dirty="0"/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    │       ├── __</a:t>
            </a:r>
            <a:r>
              <a:rPr lang="en-US" dirty="0" err="1"/>
              <a:t>init</a:t>
            </a:r>
            <a:r>
              <a:rPr lang="en-US" dirty="0"/>
              <a:t>__.</a:t>
            </a:r>
            <a:r>
              <a:rPr lang="en-US" dirty="0" err="1"/>
              <a:t>py</a:t>
            </a:r>
            <a:endParaRPr lang="en-US" dirty="0"/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    │       ├── config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    │       │   ├── </a:t>
            </a:r>
            <a:r>
              <a:rPr lang="en-US" dirty="0" err="1"/>
              <a:t>agents.yaml</a:t>
            </a:r>
            <a:endParaRPr lang="en-US" dirty="0"/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    │       │   └── </a:t>
            </a:r>
            <a:r>
              <a:rPr lang="en-US" dirty="0" err="1"/>
              <a:t>tasks.yaml</a:t>
            </a:r>
            <a:endParaRPr lang="en-US" dirty="0"/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    │       ├── </a:t>
            </a:r>
            <a:r>
              <a:rPr lang="en-US" dirty="0" err="1"/>
              <a:t>crew.py</a:t>
            </a:r>
            <a:endParaRPr lang="en-US" dirty="0"/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    │       ├── </a:t>
            </a:r>
            <a:r>
              <a:rPr lang="en-US" dirty="0" err="1"/>
              <a:t>main.py</a:t>
            </a:r>
            <a:endParaRPr lang="en-US" dirty="0"/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dirty="0">
                <a:highlight>
                  <a:srgbClr val="FF0000"/>
                </a:highlight>
              </a:rPr>
              <a:t>    │       └── </a:t>
            </a:r>
            <a:r>
              <a:rPr lang="en-US" dirty="0" err="1">
                <a:highlight>
                  <a:srgbClr val="FF0000"/>
                </a:highlight>
              </a:rPr>
              <a:t>tools.py</a:t>
            </a:r>
            <a:endParaRPr lang="en-CN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612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F861-CECD-9B61-AF75-2F6BDB421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Amazon Q developer 辅助代码生成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398804-603C-8D38-C41C-A4F31263C2A3}"/>
              </a:ext>
            </a:extLst>
          </p:cNvPr>
          <p:cNvGrpSpPr/>
          <p:nvPr/>
        </p:nvGrpSpPr>
        <p:grpSpPr>
          <a:xfrm>
            <a:off x="381000" y="984354"/>
            <a:ext cx="6493289" cy="5568846"/>
            <a:chOff x="381000" y="984354"/>
            <a:chExt cx="6493289" cy="556884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9BD404E-EB65-C06A-92B2-157B641C3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000" y="984354"/>
              <a:ext cx="6493289" cy="5568846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018E6-180C-566C-8B37-8DFD43660BEC}"/>
                </a:ext>
              </a:extLst>
            </p:cNvPr>
            <p:cNvSpPr/>
            <p:nvPr/>
          </p:nvSpPr>
          <p:spPr>
            <a:xfrm>
              <a:off x="869430" y="4691921"/>
              <a:ext cx="5456419" cy="12291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endParaRPr lang="en-CN" dirty="0">
                <a:solidFill>
                  <a:schemeClr val="bg1"/>
                </a:solidFill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7836929-5116-7A68-B360-0A15C0646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202" y="2477867"/>
            <a:ext cx="5521798" cy="221405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505E7C4-ACE3-BA99-2E62-525A2B141B1C}"/>
              </a:ext>
            </a:extLst>
          </p:cNvPr>
          <p:cNvSpPr/>
          <p:nvPr/>
        </p:nvSpPr>
        <p:spPr>
          <a:xfrm>
            <a:off x="7079934" y="3674834"/>
            <a:ext cx="5112065" cy="12291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78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DD896-7329-528D-1FBF-FC61708AC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CrewAI(Litellm) config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36BA07-E5C0-F4B2-537D-2A34B3A3B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17453"/>
            <a:ext cx="7772400" cy="48826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7DA50B-449B-0A5D-3788-5D5D5BD0BBBD}"/>
              </a:ext>
            </a:extLst>
          </p:cNvPr>
          <p:cNvSpPr txBox="1"/>
          <p:nvPr/>
        </p:nvSpPr>
        <p:spPr>
          <a:xfrm>
            <a:off x="8424471" y="2835453"/>
            <a:ext cx="35301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/>
              <a:t>https://aws.amazon.com/cn/blogs/machine-learning/build-agentic-systems-with-crewai-and-amazon-bedrock/</a:t>
            </a:r>
          </a:p>
        </p:txBody>
      </p:sp>
    </p:spTree>
    <p:extLst>
      <p:ext uri="{BB962C8B-B14F-4D97-AF65-F5344CB8AC3E}">
        <p14:creationId xmlns:p14="http://schemas.microsoft.com/office/powerpoint/2010/main" val="321392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WS">
  <a:themeElements>
    <a:clrScheme name="Custom 75">
      <a:dk1>
        <a:srgbClr val="000000"/>
      </a:dk1>
      <a:lt1>
        <a:srgbClr val="FFFFFF"/>
      </a:lt1>
      <a:dk2>
        <a:srgbClr val="424242"/>
      </a:dk2>
      <a:lt2>
        <a:srgbClr val="E7E6E6"/>
      </a:lt2>
      <a:accent1>
        <a:srgbClr val="EE7674"/>
      </a:accent1>
      <a:accent2>
        <a:srgbClr val="EB975C"/>
      </a:accent2>
      <a:accent3>
        <a:srgbClr val="D8B83E"/>
      </a:accent3>
      <a:accent4>
        <a:srgbClr val="77AD41"/>
      </a:accent4>
      <a:accent5>
        <a:srgbClr val="4E68E3"/>
      </a:accent5>
      <a:accent6>
        <a:srgbClr val="AA87F0"/>
      </a:accent6>
      <a:hlink>
        <a:srgbClr val="5DADFD"/>
      </a:hlink>
      <a:folHlink>
        <a:srgbClr val="5DADFD"/>
      </a:folHlink>
    </a:clrScheme>
    <a:fontScheme name="Custom 1">
      <a:majorFont>
        <a:latin typeface="Amazon Ember Display"/>
        <a:ea typeface=""/>
        <a:cs typeface=""/>
      </a:majorFont>
      <a:minorFont>
        <a:latin typeface="Amazon Ember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tIns="45720" rIns="45720" rtlCol="0" anchor="ctr"/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75F086DE-2965-45A4-BDC6-88E6C1D0FF43}" vid="{D15E4270-0100-4A1F-8542-E99C62EE8F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21593</TotalTime>
  <Words>888</Words>
  <Application>Microsoft Macintosh PowerPoint</Application>
  <PresentationFormat>Widescreen</PresentationFormat>
  <Paragraphs>96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Amazon Ember</vt:lpstr>
      <vt:lpstr>Amazon Ember Display</vt:lpstr>
      <vt:lpstr>Amazon Ember Display Medium</vt:lpstr>
      <vt:lpstr>Arial</vt:lpstr>
      <vt:lpstr>Arimo</vt:lpstr>
      <vt:lpstr>Calibri</vt:lpstr>
      <vt:lpstr>DM Sans</vt:lpstr>
      <vt:lpstr>DM Sans Bold</vt:lpstr>
      <vt:lpstr>Lucida Console</vt:lpstr>
      <vt:lpstr>The Seasons</vt:lpstr>
      <vt:lpstr>Times New Roman</vt:lpstr>
      <vt:lpstr>Wingdings</vt:lpstr>
      <vt:lpstr>AWS</vt:lpstr>
      <vt:lpstr>Model Context Protocol Building AI Agents with CrewAI &amp; LiteLLM </vt:lpstr>
      <vt:lpstr>PowerPoint Presentation</vt:lpstr>
      <vt:lpstr>PowerPoint Presentation</vt:lpstr>
      <vt:lpstr>PowerPoint Presentation</vt:lpstr>
      <vt:lpstr>Generative AI stack</vt:lpstr>
      <vt:lpstr>PowerPoint Presentation</vt:lpstr>
      <vt:lpstr>Workshop structure</vt:lpstr>
      <vt:lpstr>Amazon Q developer 辅助代码生成</vt:lpstr>
      <vt:lpstr>CrewAI(Litellm) config</vt:lpstr>
      <vt:lpstr>MCP wrapper</vt:lpstr>
      <vt:lpstr>运行效果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创新成长企业云上安全之旅 </dc:title>
  <dc:creator>Microsoft Office User</dc:creator>
  <cp:lastModifiedBy>Zhao, Anbei</cp:lastModifiedBy>
  <cp:revision>164</cp:revision>
  <cp:lastPrinted>2025-04-09T02:20:09Z</cp:lastPrinted>
  <dcterms:created xsi:type="dcterms:W3CDTF">2023-06-01T07:00:13Z</dcterms:created>
  <dcterms:modified xsi:type="dcterms:W3CDTF">2025-04-14T03:10:37Z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29eed6f-34eb-4453-9f97-09510b9b219f_Enabled">
    <vt:lpwstr>true</vt:lpwstr>
  </property>
  <property fmtid="{D5CDD505-2E9C-101B-9397-08002B2CF9AE}" pid="3" name="MSIP_Label_929eed6f-34eb-4453-9f97-09510b9b219f_SetDate">
    <vt:lpwstr>2025-04-14T02:08:11Z</vt:lpwstr>
  </property>
  <property fmtid="{D5CDD505-2E9C-101B-9397-08002B2CF9AE}" pid="4" name="MSIP_Label_929eed6f-34eb-4453-9f97-09510b9b219f_Method">
    <vt:lpwstr>Standard</vt:lpwstr>
  </property>
  <property fmtid="{D5CDD505-2E9C-101B-9397-08002B2CF9AE}" pid="5" name="MSIP_Label_929eed6f-34eb-4453-9f97-09510b9b219f_Name">
    <vt:lpwstr>Amazon Pending_Classification</vt:lpwstr>
  </property>
  <property fmtid="{D5CDD505-2E9C-101B-9397-08002B2CF9AE}" pid="6" name="MSIP_Label_929eed6f-34eb-4453-9f97-09510b9b219f_SiteId">
    <vt:lpwstr>5280104a-472d-4538-9ccf-1e1d0efe8b1b</vt:lpwstr>
  </property>
  <property fmtid="{D5CDD505-2E9C-101B-9397-08002B2CF9AE}" pid="7" name="MSIP_Label_929eed6f-34eb-4453-9f97-09510b9b219f_ActionId">
    <vt:lpwstr>ac12a5b4-5325-4a86-85ab-b00d72ba5c85</vt:lpwstr>
  </property>
  <property fmtid="{D5CDD505-2E9C-101B-9397-08002B2CF9AE}" pid="8" name="MSIP_Label_929eed6f-34eb-4453-9f97-09510b9b219f_ContentBits">
    <vt:lpwstr>0</vt:lpwstr>
  </property>
  <property fmtid="{D5CDD505-2E9C-101B-9397-08002B2CF9AE}" pid="9" name="MSIP_Label_929eed6f-34eb-4453-9f97-09510b9b219f_Tag">
    <vt:lpwstr>50, 3, 0, 1</vt:lpwstr>
  </property>
</Properties>
</file>